
<file path=[Content_Types].xml><?xml version="1.0" encoding="utf-8"?>
<Types xmlns="http://schemas.openxmlformats.org/package/2006/content-types">
  <Default Extension="png" ContentType="image/png"/>
  <Default Extension="mp3" ContentType="audio/mpeg"/>
  <Default Extension="m4a" ContentType="audio/mp4"/>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8" r:id="rId2"/>
    <p:sldId id="324" r:id="rId3"/>
    <p:sldId id="257" r:id="rId4"/>
    <p:sldId id="332" r:id="rId5"/>
    <p:sldId id="333" r:id="rId6"/>
    <p:sldId id="336" r:id="rId7"/>
    <p:sldId id="342" r:id="rId8"/>
    <p:sldId id="312" r:id="rId9"/>
    <p:sldId id="345" r:id="rId10"/>
    <p:sldId id="347" r:id="rId11"/>
    <p:sldId id="354" r:id="rId12"/>
    <p:sldId id="339" r:id="rId13"/>
    <p:sldId id="353"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B9B96E-EB79-4B99-8B48-0C7770EDC28D}"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06121-CD45-4453-8E92-EDAD0DBCE932}" type="slidenum">
              <a:rPr lang="en-US" smtClean="0"/>
              <a:t>‹#›</a:t>
            </a:fld>
            <a:endParaRPr lang="en-US"/>
          </a:p>
        </p:txBody>
      </p:sp>
    </p:spTree>
    <p:extLst>
      <p:ext uri="{BB962C8B-B14F-4D97-AF65-F5344CB8AC3E}">
        <p14:creationId xmlns:p14="http://schemas.microsoft.com/office/powerpoint/2010/main" val="3227342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B9B96E-EB79-4B99-8B48-0C7770EDC28D}"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06121-CD45-4453-8E92-EDAD0DBCE932}" type="slidenum">
              <a:rPr lang="en-US" smtClean="0"/>
              <a:t>‹#›</a:t>
            </a:fld>
            <a:endParaRPr lang="en-US"/>
          </a:p>
        </p:txBody>
      </p:sp>
    </p:spTree>
    <p:extLst>
      <p:ext uri="{BB962C8B-B14F-4D97-AF65-F5344CB8AC3E}">
        <p14:creationId xmlns:p14="http://schemas.microsoft.com/office/powerpoint/2010/main" val="4088116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B9B96E-EB79-4B99-8B48-0C7770EDC28D}"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06121-CD45-4453-8E92-EDAD0DBCE932}" type="slidenum">
              <a:rPr lang="en-US" smtClean="0"/>
              <a:t>‹#›</a:t>
            </a:fld>
            <a:endParaRPr lang="en-US"/>
          </a:p>
        </p:txBody>
      </p:sp>
    </p:spTree>
    <p:extLst>
      <p:ext uri="{BB962C8B-B14F-4D97-AF65-F5344CB8AC3E}">
        <p14:creationId xmlns:p14="http://schemas.microsoft.com/office/powerpoint/2010/main" val="3338357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fontAlgn="base">
              <a:spcBef>
                <a:spcPct val="0"/>
              </a:spcBef>
              <a:spcAft>
                <a:spcPct val="0"/>
              </a:spcAft>
              <a:defRPr>
                <a:solidFill>
                  <a:prstClr val="black">
                    <a:tint val="75000"/>
                  </a:prstClr>
                </a:solidFill>
                <a:latin typeface="Calibri" pitchFamily="34" charset="0"/>
                <a:cs typeface="Arial" charset="0"/>
              </a:defRPr>
            </a:lvl1pPr>
          </a:lstStyle>
          <a:p>
            <a:pPr>
              <a:defRPr/>
            </a:pPr>
            <a:fld id="{40D4A6EB-0F6C-4E84-8C4B-3891F30A4F91}" type="datetimeFigureOut">
              <a:rPr lang="en-US"/>
              <a:pPr>
                <a:defRPr/>
              </a:pPr>
              <a:t>10/4/2021</a:t>
            </a:fld>
            <a:endParaRPr lang="en-US"/>
          </a:p>
        </p:txBody>
      </p:sp>
      <p:sp>
        <p:nvSpPr>
          <p:cNvPr id="4" name="Footer Placeholder 4"/>
          <p:cNvSpPr>
            <a:spLocks noGrp="1"/>
          </p:cNvSpPr>
          <p:nvPr>
            <p:ph type="ftr" sz="quarter" idx="11"/>
          </p:nvPr>
        </p:nvSpPr>
        <p:spPr/>
        <p:txBody>
          <a:bodyPr/>
          <a:lstStyle>
            <a:lvl1pPr fontAlgn="base">
              <a:spcBef>
                <a:spcPct val="0"/>
              </a:spcBef>
              <a:spcAft>
                <a:spcPct val="0"/>
              </a:spcAft>
              <a:defRPr>
                <a:solidFill>
                  <a:prstClr val="black">
                    <a:tint val="75000"/>
                  </a:prstClr>
                </a:solidFill>
                <a:latin typeface="Calibri" pitchFamily="34" charset="0"/>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solidFill>
                  <a:prstClr val="black">
                    <a:tint val="75000"/>
                  </a:prstClr>
                </a:solidFill>
                <a:latin typeface="Calibri" pitchFamily="34" charset="0"/>
                <a:cs typeface="Arial" charset="0"/>
              </a:defRPr>
            </a:lvl1pPr>
          </a:lstStyle>
          <a:p>
            <a:pPr>
              <a:defRPr/>
            </a:pPr>
            <a:fld id="{B6955CFA-E7B4-4995-89CC-6DF552420A27}" type="slidenum">
              <a:rPr lang="en-US"/>
              <a:pPr>
                <a:defRPr/>
              </a:pPr>
              <a:t>‹#›</a:t>
            </a:fld>
            <a:endParaRPr lang="en-US"/>
          </a:p>
        </p:txBody>
      </p:sp>
    </p:spTree>
    <p:extLst>
      <p:ext uri="{BB962C8B-B14F-4D97-AF65-F5344CB8AC3E}">
        <p14:creationId xmlns:p14="http://schemas.microsoft.com/office/powerpoint/2010/main" val="3815129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B9B96E-EB79-4B99-8B48-0C7770EDC28D}"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06121-CD45-4453-8E92-EDAD0DBCE932}" type="slidenum">
              <a:rPr lang="en-US" smtClean="0"/>
              <a:t>‹#›</a:t>
            </a:fld>
            <a:endParaRPr lang="en-US"/>
          </a:p>
        </p:txBody>
      </p:sp>
    </p:spTree>
    <p:extLst>
      <p:ext uri="{BB962C8B-B14F-4D97-AF65-F5344CB8AC3E}">
        <p14:creationId xmlns:p14="http://schemas.microsoft.com/office/powerpoint/2010/main" val="282003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B9B96E-EB79-4B99-8B48-0C7770EDC28D}"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06121-CD45-4453-8E92-EDAD0DBCE932}" type="slidenum">
              <a:rPr lang="en-US" smtClean="0"/>
              <a:t>‹#›</a:t>
            </a:fld>
            <a:endParaRPr lang="en-US"/>
          </a:p>
        </p:txBody>
      </p:sp>
    </p:spTree>
    <p:extLst>
      <p:ext uri="{BB962C8B-B14F-4D97-AF65-F5344CB8AC3E}">
        <p14:creationId xmlns:p14="http://schemas.microsoft.com/office/powerpoint/2010/main" val="396284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B9B96E-EB79-4B99-8B48-0C7770EDC28D}"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06121-CD45-4453-8E92-EDAD0DBCE932}" type="slidenum">
              <a:rPr lang="en-US" smtClean="0"/>
              <a:t>‹#›</a:t>
            </a:fld>
            <a:endParaRPr lang="en-US"/>
          </a:p>
        </p:txBody>
      </p:sp>
    </p:spTree>
    <p:extLst>
      <p:ext uri="{BB962C8B-B14F-4D97-AF65-F5344CB8AC3E}">
        <p14:creationId xmlns:p14="http://schemas.microsoft.com/office/powerpoint/2010/main" val="3272725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B9B96E-EB79-4B99-8B48-0C7770EDC28D}" type="datetimeFigureOut">
              <a:rPr lang="en-US" smtClean="0"/>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806121-CD45-4453-8E92-EDAD0DBCE932}" type="slidenum">
              <a:rPr lang="en-US" smtClean="0"/>
              <a:t>‹#›</a:t>
            </a:fld>
            <a:endParaRPr lang="en-US"/>
          </a:p>
        </p:txBody>
      </p:sp>
    </p:spTree>
    <p:extLst>
      <p:ext uri="{BB962C8B-B14F-4D97-AF65-F5344CB8AC3E}">
        <p14:creationId xmlns:p14="http://schemas.microsoft.com/office/powerpoint/2010/main" val="344445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B9B96E-EB79-4B99-8B48-0C7770EDC28D}" type="datetimeFigureOut">
              <a:rPr lang="en-US" smtClean="0"/>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806121-CD45-4453-8E92-EDAD0DBCE932}" type="slidenum">
              <a:rPr lang="en-US" smtClean="0"/>
              <a:t>‹#›</a:t>
            </a:fld>
            <a:endParaRPr lang="en-US"/>
          </a:p>
        </p:txBody>
      </p:sp>
    </p:spTree>
    <p:extLst>
      <p:ext uri="{BB962C8B-B14F-4D97-AF65-F5344CB8AC3E}">
        <p14:creationId xmlns:p14="http://schemas.microsoft.com/office/powerpoint/2010/main" val="2990929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B9B96E-EB79-4B99-8B48-0C7770EDC28D}" type="datetimeFigureOut">
              <a:rPr lang="en-US" smtClean="0"/>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806121-CD45-4453-8E92-EDAD0DBCE932}" type="slidenum">
              <a:rPr lang="en-US" smtClean="0"/>
              <a:t>‹#›</a:t>
            </a:fld>
            <a:endParaRPr lang="en-US"/>
          </a:p>
        </p:txBody>
      </p:sp>
    </p:spTree>
    <p:extLst>
      <p:ext uri="{BB962C8B-B14F-4D97-AF65-F5344CB8AC3E}">
        <p14:creationId xmlns:p14="http://schemas.microsoft.com/office/powerpoint/2010/main" val="257286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B9B96E-EB79-4B99-8B48-0C7770EDC28D}"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06121-CD45-4453-8E92-EDAD0DBCE932}" type="slidenum">
              <a:rPr lang="en-US" smtClean="0"/>
              <a:t>‹#›</a:t>
            </a:fld>
            <a:endParaRPr lang="en-US"/>
          </a:p>
        </p:txBody>
      </p:sp>
    </p:spTree>
    <p:extLst>
      <p:ext uri="{BB962C8B-B14F-4D97-AF65-F5344CB8AC3E}">
        <p14:creationId xmlns:p14="http://schemas.microsoft.com/office/powerpoint/2010/main" val="1352453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B9B96E-EB79-4B99-8B48-0C7770EDC28D}"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06121-CD45-4453-8E92-EDAD0DBCE932}" type="slidenum">
              <a:rPr lang="en-US" smtClean="0"/>
              <a:t>‹#›</a:t>
            </a:fld>
            <a:endParaRPr lang="en-US"/>
          </a:p>
        </p:txBody>
      </p:sp>
    </p:spTree>
    <p:extLst>
      <p:ext uri="{BB962C8B-B14F-4D97-AF65-F5344CB8AC3E}">
        <p14:creationId xmlns:p14="http://schemas.microsoft.com/office/powerpoint/2010/main" val="278820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B9B96E-EB79-4B99-8B48-0C7770EDC28D}" type="datetimeFigureOut">
              <a:rPr lang="en-US" smtClean="0"/>
              <a:t>10/4/2021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806121-CD45-4453-8E92-EDAD0DBCE932}" type="slidenum">
              <a:rPr lang="en-US" smtClean="0"/>
              <a:t>‹#›</a:t>
            </a:fld>
            <a:endParaRPr lang="en-US"/>
          </a:p>
        </p:txBody>
      </p:sp>
    </p:spTree>
    <p:extLst>
      <p:ext uri="{BB962C8B-B14F-4D97-AF65-F5344CB8AC3E}">
        <p14:creationId xmlns:p14="http://schemas.microsoft.com/office/powerpoint/2010/main" val="194487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image" Target="../media/image2.wmf"/><Relationship Id="rId12"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wmf"/><Relationship Id="rId11" Type="http://schemas.openxmlformats.org/officeDocument/2006/relationships/image" Target="../media/image6.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7.mp3"/><Relationship Id="rId7" Type="http://schemas.openxmlformats.org/officeDocument/2006/relationships/image" Target="../media/image9.png"/><Relationship Id="rId2" Type="http://schemas.microsoft.com/office/2007/relationships/media" Target="../media/media17.mp3"/><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20.png"/><Relationship Id="rId5" Type="http://schemas.openxmlformats.org/officeDocument/2006/relationships/audio" Target="../media/media18.m4a"/><Relationship Id="rId10" Type="http://schemas.openxmlformats.org/officeDocument/2006/relationships/image" Target="../media/image19.jpeg"/><Relationship Id="rId4" Type="http://schemas.microsoft.com/office/2007/relationships/media" Target="../media/media18.m4a"/><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microsoft.com/office/2007/relationships/media" Target="../media/media3.m4a"/><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jpe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6.mp3"/><Relationship Id="rId7" Type="http://schemas.openxmlformats.org/officeDocument/2006/relationships/image" Target="../media/image13.jpeg"/><Relationship Id="rId2" Type="http://schemas.microsoft.com/office/2007/relationships/media" Target="../media/media6.mp3"/><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7.m4a"/><Relationship Id="rId4" Type="http://schemas.microsoft.com/office/2007/relationships/media" Target="../media/media7.m4a"/></Relationships>
</file>

<file path=ppt/slides/_rels/slide5.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14.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media8.mp3"/><Relationship Id="rId7" Type="http://schemas.openxmlformats.org/officeDocument/2006/relationships/image" Target="../media/image9.png"/><Relationship Id="rId2" Type="http://schemas.microsoft.com/office/2007/relationships/media" Target="../media/media8.mp3"/><Relationship Id="rId1" Type="http://schemas.openxmlformats.org/officeDocument/2006/relationships/tags" Target="../tags/tag3.xml"/><Relationship Id="rId6" Type="http://schemas.openxmlformats.org/officeDocument/2006/relationships/slideLayout" Target="../slideLayouts/slideLayout2.xml"/><Relationship Id="rId5" Type="http://schemas.openxmlformats.org/officeDocument/2006/relationships/audio" Target="../media/media10.m4a"/><Relationship Id="rId4" Type="http://schemas.microsoft.com/office/2007/relationships/media" Target="../media/media10.m4a"/></Relationships>
</file>

<file path=ppt/slides/_rels/slide7.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9.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6.jpeg"/><Relationship Id="rId5" Type="http://schemas.openxmlformats.org/officeDocument/2006/relationships/slideLayout" Target="../slideLayouts/slideLayout1.xml"/><Relationship Id="rId4" Type="http://schemas.openxmlformats.org/officeDocument/2006/relationships/audio" Target="../media/media13.m4a"/></Relationships>
</file>

<file path=ppt/slides/_rels/slide9.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9.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6.jpeg"/><Relationship Id="rId5" Type="http://schemas.openxmlformats.org/officeDocument/2006/relationships/slideLayout" Target="../slideLayouts/slideLayout1.xml"/><Relationship Id="rId4" Type="http://schemas.openxmlformats.org/officeDocument/2006/relationships/audio" Target="../media/media14.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4621" y="4512278"/>
            <a:ext cx="200025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136" y="47919"/>
            <a:ext cx="19812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12"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052428" y="3721"/>
            <a:ext cx="1981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 descr="POINSET2"/>
          <p:cNvPicPr>
            <a:picLocks noGrp="1" noChangeAspect="1" noChangeArrowheads="1"/>
          </p:cNvPicPr>
          <p:nvPr>
            <p:ph/>
          </p:nvPr>
        </p:nvPicPr>
        <p:blipFill>
          <a:blip r:embed="rId7" cstate="print">
            <a:extLst>
              <a:ext uri="{28A0092B-C50C-407E-A947-70E740481C1C}">
                <a14:useLocalDpi xmlns:a14="http://schemas.microsoft.com/office/drawing/2010/main" val="0"/>
              </a:ext>
            </a:extLst>
          </a:blip>
          <a:srcRect/>
          <a:stretch>
            <a:fillRect/>
          </a:stretch>
        </p:blipFill>
        <p:spPr>
          <a:xfrm rot="16200000">
            <a:off x="-24861" y="4232597"/>
            <a:ext cx="2590800" cy="2581275"/>
          </a:xfrm>
        </p:spPr>
      </p:pic>
      <p:sp>
        <p:nvSpPr>
          <p:cNvPr id="17" name="Text Box 5"/>
          <p:cNvSpPr txBox="1">
            <a:spLocks noChangeArrowheads="1"/>
          </p:cNvSpPr>
          <p:nvPr/>
        </p:nvSpPr>
        <p:spPr bwMode="auto">
          <a:xfrm>
            <a:off x="2411435" y="5329808"/>
            <a:ext cx="7099300" cy="646331"/>
          </a:xfrm>
          <a:prstGeom prst="rect">
            <a:avLst/>
          </a:prstGeom>
          <a:noFill/>
          <a:ln>
            <a:noFill/>
          </a:ln>
          <a:effectLst/>
          <a:extLst/>
        </p:spPr>
        <p:txBody>
          <a:bodyPr wrap="square">
            <a:spAutoFit/>
          </a:bodyPr>
          <a:lstStyle/>
          <a:p>
            <a:pPr algn="ctr">
              <a:spcBef>
                <a:spcPct val="50000"/>
              </a:spcBef>
              <a:defRPr/>
            </a:pPr>
            <a:r>
              <a:rPr lang="en-US" sz="3600" b="1" i="1" dirty="0">
                <a:solidFill>
                  <a:srgbClr val="002060"/>
                </a:solidFill>
                <a:latin typeface="Times New Roman" pitchFamily="18" charset="0"/>
                <a:cs typeface="Times New Roman" pitchFamily="18" charset="0"/>
              </a:rPr>
              <a:t>Teacher: </a:t>
            </a:r>
            <a:r>
              <a:rPr lang="vi-VN" sz="3600" b="1" i="1" dirty="0">
                <a:solidFill>
                  <a:srgbClr val="002060"/>
                </a:solidFill>
                <a:latin typeface="Times New Roman" pitchFamily="18" charset="0"/>
                <a:cs typeface="Times New Roman" pitchFamily="18" charset="0"/>
              </a:rPr>
              <a:t>Hoàng Thị Thanh Thảo</a:t>
            </a:r>
            <a:endParaRPr lang="en-US" sz="3600" b="1" i="1" dirty="0">
              <a:solidFill>
                <a:srgbClr val="002060"/>
              </a:solidFill>
              <a:latin typeface="Times New Roman" pitchFamily="18" charset="0"/>
              <a:cs typeface="Times New Roman" pitchFamily="18" charset="0"/>
            </a:endParaRPr>
          </a:p>
        </p:txBody>
      </p:sp>
      <p:sp>
        <p:nvSpPr>
          <p:cNvPr id="13" name="Text Box 26"/>
          <p:cNvSpPr txBox="1">
            <a:spLocks noChangeArrowheads="1"/>
          </p:cNvSpPr>
          <p:nvPr/>
        </p:nvSpPr>
        <p:spPr bwMode="auto">
          <a:xfrm>
            <a:off x="1415202" y="891550"/>
            <a:ext cx="9144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400" b="1" kern="0" dirty="0">
                <a:solidFill>
                  <a:srgbClr val="0070C0"/>
                </a:solidFill>
                <a:latin typeface="Times New Roman" pitchFamily="18" charset="0"/>
                <a:cs typeface="Times New Roman" pitchFamily="18" charset="0"/>
              </a:rPr>
              <a:t>PEOPLE’S COMMITTEE OF TAN BINH DISTRICT</a:t>
            </a:r>
          </a:p>
          <a:p>
            <a:pPr algn="ctr">
              <a:spcBef>
                <a:spcPct val="50000"/>
              </a:spcBef>
              <a:defRPr/>
            </a:pPr>
            <a:r>
              <a:rPr lang="en-US" sz="2800" b="1" kern="0" dirty="0">
                <a:solidFill>
                  <a:srgbClr val="0070C0"/>
                </a:solidFill>
                <a:latin typeface="Times New Roman" pitchFamily="18" charset="0"/>
                <a:cs typeface="Times New Roman" pitchFamily="18" charset="0"/>
              </a:rPr>
              <a:t>CHI LANG PRIMARY SCHOOL</a:t>
            </a:r>
          </a:p>
        </p:txBody>
      </p:sp>
      <p:grpSp>
        <p:nvGrpSpPr>
          <p:cNvPr id="15" name="Group 14"/>
          <p:cNvGrpSpPr/>
          <p:nvPr/>
        </p:nvGrpSpPr>
        <p:grpSpPr>
          <a:xfrm rot="5400000">
            <a:off x="-927750" y="3034915"/>
            <a:ext cx="2557783" cy="382412"/>
            <a:chOff x="2438400" y="6221412"/>
            <a:chExt cx="4767381" cy="636588"/>
          </a:xfrm>
        </p:grpSpPr>
        <p:pic>
          <p:nvPicPr>
            <p:cNvPr id="16" name="Picture 17" descr="clematis Ville de Ly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8400" y="6298406"/>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clematis Ville de Ly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9600" y="6221412"/>
              <a:ext cx="838200"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descr="clematis Ville de Ly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9000" y="6259512"/>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clematis Ville de Ly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67581" y="624265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descr="clematis Ville de Ly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8591" y="625721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1"/>
          <p:cNvGrpSpPr/>
          <p:nvPr/>
        </p:nvGrpSpPr>
        <p:grpSpPr>
          <a:xfrm>
            <a:off x="1415202" y="125374"/>
            <a:ext cx="3098018" cy="412639"/>
            <a:chOff x="2438400" y="6221412"/>
            <a:chExt cx="4767381" cy="636588"/>
          </a:xfrm>
        </p:grpSpPr>
        <p:pic>
          <p:nvPicPr>
            <p:cNvPr id="23" name="Picture 17"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8400" y="6298406"/>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8" descr="clematis Ville de Ly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6221412"/>
              <a:ext cx="838200"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6259512"/>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67581" y="624265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8591" y="625721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p:cNvGrpSpPr/>
          <p:nvPr/>
        </p:nvGrpSpPr>
        <p:grpSpPr>
          <a:xfrm rot="5400000">
            <a:off x="10426528" y="3047029"/>
            <a:ext cx="2735645" cy="406628"/>
            <a:chOff x="2438400" y="6221412"/>
            <a:chExt cx="4767381" cy="636588"/>
          </a:xfrm>
        </p:grpSpPr>
        <p:pic>
          <p:nvPicPr>
            <p:cNvPr id="29" name="Picture 17" descr="clematis Ville de Ly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38400" y="6298406"/>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8" descr="clematis Ville de Ly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19600" y="6221412"/>
              <a:ext cx="838200"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 descr="clematis Ville de Ly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29000" y="6259512"/>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clematis Ville de Ly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67581" y="624265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9" descr="clematis Ville de Ly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8591" y="625721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p:cNvGrpSpPr/>
          <p:nvPr/>
        </p:nvGrpSpPr>
        <p:grpSpPr>
          <a:xfrm>
            <a:off x="4571893" y="74793"/>
            <a:ext cx="3098018" cy="412639"/>
            <a:chOff x="2438400" y="6221412"/>
            <a:chExt cx="4767381" cy="636588"/>
          </a:xfrm>
        </p:grpSpPr>
        <p:pic>
          <p:nvPicPr>
            <p:cNvPr id="35" name="Picture 17"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8400" y="6298406"/>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8" descr="clematis Ville de Ly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6221412"/>
              <a:ext cx="838200"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6259512"/>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67581" y="624265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8591" y="625721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40"/>
          <p:cNvGrpSpPr/>
          <p:nvPr/>
        </p:nvGrpSpPr>
        <p:grpSpPr>
          <a:xfrm>
            <a:off x="7691577" y="31160"/>
            <a:ext cx="3098018" cy="412639"/>
            <a:chOff x="2438400" y="6221412"/>
            <a:chExt cx="4767381" cy="636588"/>
          </a:xfrm>
        </p:grpSpPr>
        <p:pic>
          <p:nvPicPr>
            <p:cNvPr id="42" name="Picture 17"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8400" y="6298406"/>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8" descr="clematis Ville de Ly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6221412"/>
              <a:ext cx="838200"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6259512"/>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67581" y="624265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8591" y="625721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46"/>
          <p:cNvGrpSpPr/>
          <p:nvPr/>
        </p:nvGrpSpPr>
        <p:grpSpPr>
          <a:xfrm>
            <a:off x="1503496" y="6379163"/>
            <a:ext cx="3098018" cy="412639"/>
            <a:chOff x="2438400" y="6221412"/>
            <a:chExt cx="4767381" cy="636588"/>
          </a:xfrm>
        </p:grpSpPr>
        <p:pic>
          <p:nvPicPr>
            <p:cNvPr id="48" name="Picture 17"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8400" y="6298406"/>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8" descr="clematis Ville de Ly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6221412"/>
              <a:ext cx="838200"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6259512"/>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67581" y="624265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8591" y="625721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52"/>
          <p:cNvGrpSpPr/>
          <p:nvPr/>
        </p:nvGrpSpPr>
        <p:grpSpPr>
          <a:xfrm>
            <a:off x="4682161" y="6352465"/>
            <a:ext cx="3098018" cy="412639"/>
            <a:chOff x="2438400" y="6221412"/>
            <a:chExt cx="4767381" cy="636588"/>
          </a:xfrm>
        </p:grpSpPr>
        <p:pic>
          <p:nvPicPr>
            <p:cNvPr id="54" name="Picture 17"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8400" y="6298406"/>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8" descr="clematis Ville de Ly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6221412"/>
              <a:ext cx="838200"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6259512"/>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67581" y="624265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8591" y="625721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p:cNvGrpSpPr/>
          <p:nvPr/>
        </p:nvGrpSpPr>
        <p:grpSpPr>
          <a:xfrm>
            <a:off x="7828619" y="6292072"/>
            <a:ext cx="3098018" cy="412639"/>
            <a:chOff x="2438400" y="6221412"/>
            <a:chExt cx="4767381" cy="636588"/>
          </a:xfrm>
        </p:grpSpPr>
        <p:pic>
          <p:nvPicPr>
            <p:cNvPr id="60" name="Picture 17"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8400" y="6298406"/>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8" descr="clematis Ville de Ly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6221412"/>
              <a:ext cx="838200"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6259512"/>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67581" y="624265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9" descr="clematis Ville de Ly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8591" y="6257219"/>
              <a:ext cx="8382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2939202" y="2444253"/>
            <a:ext cx="6096000" cy="2554545"/>
          </a:xfrm>
          <a:prstGeom prst="rect">
            <a:avLst/>
          </a:prstGeom>
        </p:spPr>
        <p:txBody>
          <a:bodyPr>
            <a:spAutoFit/>
          </a:bodyPr>
          <a:lstStyle/>
          <a:p>
            <a:pPr algn="ctr">
              <a:spcBef>
                <a:spcPct val="50000"/>
              </a:spcBef>
              <a:defRPr/>
            </a:pPr>
            <a:r>
              <a:rPr lang="en-US" sz="4000" b="1" dirty="0">
                <a:solidFill>
                  <a:srgbClr val="00B050"/>
                </a:solidFill>
                <a:latin typeface="Times New Roman" pitchFamily="18" charset="0"/>
                <a:cs typeface="Times New Roman" pitchFamily="18" charset="0"/>
              </a:rPr>
              <a:t>Grade: 5</a:t>
            </a:r>
          </a:p>
          <a:p>
            <a:pPr algn="ctr">
              <a:spcBef>
                <a:spcPct val="50000"/>
              </a:spcBef>
              <a:defRPr/>
            </a:pPr>
            <a:r>
              <a:rPr lang="en-US" sz="3200" b="1" dirty="0">
                <a:solidFill>
                  <a:srgbClr val="7030A0"/>
                </a:solidFill>
                <a:latin typeface="Times New Roman" pitchFamily="18" charset="0"/>
                <a:cs typeface="Times New Roman" pitchFamily="18" charset="0"/>
              </a:rPr>
              <a:t>UNIT </a:t>
            </a:r>
            <a:r>
              <a:rPr lang="en-US" sz="3200" b="1" dirty="0" smtClean="0">
                <a:solidFill>
                  <a:srgbClr val="7030A0"/>
                </a:solidFill>
                <a:latin typeface="Times New Roman" pitchFamily="18" charset="0"/>
                <a:cs typeface="Times New Roman" pitchFamily="18" charset="0"/>
              </a:rPr>
              <a:t>1(</a:t>
            </a:r>
            <a:r>
              <a:rPr lang="en-US" sz="3200" b="1" dirty="0" err="1" smtClean="0">
                <a:solidFill>
                  <a:srgbClr val="7030A0"/>
                </a:solidFill>
                <a:latin typeface="Times New Roman" pitchFamily="18" charset="0"/>
                <a:cs typeface="Times New Roman" pitchFamily="18" charset="0"/>
              </a:rPr>
              <a:t>cont</a:t>
            </a:r>
            <a:r>
              <a:rPr lang="en-US" sz="3200" b="1" dirty="0" smtClean="0">
                <a:solidFill>
                  <a:srgbClr val="7030A0"/>
                </a:solidFill>
                <a:latin typeface="Times New Roman" pitchFamily="18" charset="0"/>
                <a:cs typeface="Times New Roman" pitchFamily="18" charset="0"/>
              </a:rPr>
              <a:t>)</a:t>
            </a:r>
          </a:p>
          <a:p>
            <a:pPr algn="ctr">
              <a:spcBef>
                <a:spcPct val="50000"/>
              </a:spcBef>
              <a:defRPr/>
            </a:pPr>
            <a:r>
              <a:rPr lang="en-US" sz="4800" b="1" dirty="0" smtClean="0">
                <a:solidFill>
                  <a:srgbClr val="FF0000"/>
                </a:solidFill>
                <a:latin typeface="Times New Roman" pitchFamily="18" charset="0"/>
                <a:cs typeface="Times New Roman" pitchFamily="18" charset="0"/>
              </a:rPr>
              <a:t>The Ancient Mayans</a:t>
            </a:r>
            <a:endParaRPr lang="en-US" sz="3200" b="1" dirty="0">
              <a:solidFill>
                <a:srgbClr val="FF6600"/>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55446773"/>
      </p:ext>
    </p:extLst>
  </p:cSld>
  <p:clrMapOvr>
    <a:masterClrMapping/>
  </p:clrMapOvr>
  <mc:AlternateContent xmlns:mc="http://schemas.openxmlformats.org/markup-compatibility/2006" xmlns:p14="http://schemas.microsoft.com/office/powerpoint/2010/main">
    <mc:Choice Requires="p14">
      <p:transition spd="slow" p14:dur="4400" advTm="11118">
        <p14:honeycomb/>
        <p:sndAc>
          <p:stSnd>
            <p:snd r:embed="rId5" name="applause.wav"/>
          </p:stSnd>
        </p:sndAc>
      </p:transition>
    </mc:Choice>
    <mc:Fallback xmlns="">
      <p:transition spd="slow" advTm="11118">
        <p:fade/>
        <p:sndAc>
          <p:stSnd>
            <p:snd r:embed="rId15"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142" y="573490"/>
            <a:ext cx="9522824" cy="5632311"/>
          </a:xfrm>
          <a:prstGeom prst="rect">
            <a:avLst/>
          </a:prstGeom>
        </p:spPr>
        <p:txBody>
          <a:bodyPr wrap="square">
            <a:spAutoFit/>
          </a:bodyPr>
          <a:lstStyle/>
          <a:p>
            <a:pPr algn="ctr"/>
            <a:r>
              <a:rPr lang="en-US" sz="2400" b="1" i="0" dirty="0" smtClean="0">
                <a:solidFill>
                  <a:srgbClr val="FF0000"/>
                </a:solidFill>
                <a:effectLst/>
                <a:latin typeface="Times New Roman" panose="02020603050405020304" pitchFamily="18" charset="0"/>
                <a:cs typeface="Times New Roman" panose="02020603050405020304" pitchFamily="18" charset="0"/>
              </a:rPr>
              <a:t> Read again and complete the sentence.(page 12)</a:t>
            </a:r>
            <a:endParaRPr lang="en-US" sz="2400" b="0" i="0" dirty="0" smtClean="0">
              <a:solidFill>
                <a:srgbClr val="FF0000"/>
              </a:solidFill>
              <a:effectLst/>
              <a:latin typeface="Times New Roman" panose="02020603050405020304" pitchFamily="18" charset="0"/>
              <a:cs typeface="Times New Roman" panose="02020603050405020304" pitchFamily="18" charset="0"/>
            </a:endParaRPr>
          </a:p>
          <a:p>
            <a:pPr algn="ctr"/>
            <a:r>
              <a:rPr lang="en-US" sz="2400" b="0" i="0" dirty="0" smtClean="0">
                <a:solidFill>
                  <a:srgbClr val="FF0000"/>
                </a:solidFill>
                <a:effectLst/>
                <a:latin typeface="Times New Roman" panose="02020603050405020304" pitchFamily="18" charset="0"/>
                <a:cs typeface="Times New Roman" panose="02020603050405020304" pitchFamily="18" charset="0"/>
              </a:rPr>
              <a:t>heavy, light, soft, difficult, easy (x2)</a:t>
            </a:r>
          </a:p>
          <a:p>
            <a:pPr algn="just"/>
            <a:endParaRPr lang="en-US" sz="2400" b="0" i="0" dirty="0" smtClean="0">
              <a:solidFill>
                <a:srgbClr val="002060"/>
              </a:solidFill>
              <a:effectLst/>
              <a:latin typeface="Times New Roman" panose="02020603050405020304" pitchFamily="18" charset="0"/>
              <a:cs typeface="Times New Roman" panose="02020603050405020304" pitchFamily="18" charset="0"/>
            </a:endParaRPr>
          </a:p>
          <a:p>
            <a:pPr algn="just"/>
            <a:r>
              <a:rPr lang="en-US" sz="2400" b="0" i="0" dirty="0" smtClean="0">
                <a:solidFill>
                  <a:srgbClr val="002060"/>
                </a:solidFill>
                <a:effectLst/>
                <a:latin typeface="Times New Roman" panose="02020603050405020304" pitchFamily="18" charset="0"/>
                <a:cs typeface="Times New Roman" panose="02020603050405020304" pitchFamily="18" charset="0"/>
              </a:rPr>
              <a:t>1. Hammocks weren't heavy. They were  </a:t>
            </a:r>
            <a:r>
              <a:rPr lang="en-US" sz="2400" b="0" i="0" dirty="0" smtClean="0">
                <a:solidFill>
                  <a:srgbClr val="FF0000"/>
                </a:solidFill>
                <a:effectLst/>
                <a:latin typeface="Times New Roman" panose="02020603050405020304" pitchFamily="18" charset="0"/>
                <a:cs typeface="Times New Roman" panose="02020603050405020304" pitchFamily="18" charset="0"/>
              </a:rPr>
              <a:t> </a:t>
            </a:r>
            <a:r>
              <a:rPr lang="en-US" sz="2400" b="0" i="0" u="sng" dirty="0" smtClean="0">
                <a:solidFill>
                  <a:srgbClr val="FF0000"/>
                </a:solidFill>
                <a:effectLst/>
                <a:latin typeface="Times New Roman" panose="02020603050405020304" pitchFamily="18" charset="0"/>
                <a:cs typeface="Times New Roman" panose="02020603050405020304" pitchFamily="18" charset="0"/>
              </a:rPr>
              <a:t>light </a:t>
            </a:r>
            <a:r>
              <a:rPr lang="en-US" sz="2400" b="0" i="0" u="sng" dirty="0" smtClean="0">
                <a:solidFill>
                  <a:srgbClr val="002060"/>
                </a:solidFill>
                <a:effectLst/>
                <a:latin typeface="Times New Roman" panose="02020603050405020304" pitchFamily="18" charset="0"/>
                <a:cs typeface="Times New Roman" panose="02020603050405020304" pitchFamily="18" charset="0"/>
              </a:rPr>
              <a:t>.</a:t>
            </a:r>
          </a:p>
          <a:p>
            <a:pPr marL="457200" indent="-457200" algn="just">
              <a:buAutoNum type="arabicPeriod"/>
            </a:pPr>
            <a:endParaRPr lang="en-US" sz="2400" b="0" i="0" dirty="0" smtClean="0">
              <a:solidFill>
                <a:srgbClr val="002060"/>
              </a:solidFill>
              <a:effectLst/>
              <a:latin typeface="Times New Roman" panose="02020603050405020304" pitchFamily="18" charset="0"/>
              <a:cs typeface="Times New Roman" panose="02020603050405020304" pitchFamily="18" charset="0"/>
            </a:endParaRPr>
          </a:p>
          <a:p>
            <a:pPr algn="just"/>
            <a:r>
              <a:rPr lang="en-US" sz="2400" b="0" i="0" dirty="0" smtClean="0">
                <a:solidFill>
                  <a:srgbClr val="002060"/>
                </a:solidFill>
                <a:effectLst/>
                <a:latin typeface="Times New Roman" panose="02020603050405020304" pitchFamily="18" charset="0"/>
                <a:cs typeface="Times New Roman" panose="02020603050405020304" pitchFamily="18" charset="0"/>
              </a:rPr>
              <a:t>2. Hammocks were   _____   to carry.</a:t>
            </a:r>
          </a:p>
          <a:p>
            <a:pPr algn="just"/>
            <a:endParaRPr lang="en-US" sz="2400" b="0" i="0" dirty="0" smtClean="0">
              <a:solidFill>
                <a:srgbClr val="002060"/>
              </a:solidFill>
              <a:effectLst/>
              <a:latin typeface="Times New Roman" panose="02020603050405020304" pitchFamily="18" charset="0"/>
              <a:cs typeface="Times New Roman" panose="02020603050405020304" pitchFamily="18" charset="0"/>
            </a:endParaRPr>
          </a:p>
          <a:p>
            <a:pPr algn="just"/>
            <a:r>
              <a:rPr lang="en-US" sz="2400" b="0" i="0" dirty="0" smtClean="0">
                <a:solidFill>
                  <a:srgbClr val="002060"/>
                </a:solidFill>
                <a:effectLst/>
                <a:latin typeface="Times New Roman" panose="02020603050405020304" pitchFamily="18" charset="0"/>
                <a:cs typeface="Times New Roman" panose="02020603050405020304" pitchFamily="18" charset="0"/>
              </a:rPr>
              <a:t>3. The Mayans moved from place to place, so they didn't want to carry _____    things.</a:t>
            </a:r>
          </a:p>
          <a:p>
            <a:pPr algn="just"/>
            <a:endParaRPr lang="en-US" sz="2400" b="0" i="0" dirty="0" smtClean="0">
              <a:solidFill>
                <a:srgbClr val="002060"/>
              </a:solidFill>
              <a:effectLst/>
              <a:latin typeface="Times New Roman" panose="02020603050405020304" pitchFamily="18" charset="0"/>
              <a:cs typeface="Times New Roman" panose="02020603050405020304" pitchFamily="18" charset="0"/>
            </a:endParaRPr>
          </a:p>
          <a:p>
            <a:pPr algn="just"/>
            <a:r>
              <a:rPr lang="en-US" sz="2400" b="0" i="0" dirty="0" smtClean="0">
                <a:solidFill>
                  <a:srgbClr val="002060"/>
                </a:solidFill>
                <a:effectLst/>
                <a:latin typeface="Times New Roman" panose="02020603050405020304" pitchFamily="18" charset="0"/>
                <a:cs typeface="Times New Roman" panose="02020603050405020304" pitchFamily="18" charset="0"/>
              </a:rPr>
              <a:t>4. It was    _____     to sleep in hot weather.</a:t>
            </a:r>
          </a:p>
          <a:p>
            <a:pPr algn="just"/>
            <a:endParaRPr lang="en-US" sz="2400" b="0" i="0" dirty="0" smtClean="0">
              <a:solidFill>
                <a:srgbClr val="002060"/>
              </a:solidFill>
              <a:effectLst/>
              <a:latin typeface="Times New Roman" panose="02020603050405020304" pitchFamily="18" charset="0"/>
              <a:cs typeface="Times New Roman" panose="02020603050405020304" pitchFamily="18" charset="0"/>
            </a:endParaRPr>
          </a:p>
          <a:p>
            <a:pPr algn="just"/>
            <a:r>
              <a:rPr lang="en-US" sz="2400" b="0" i="0" dirty="0" smtClean="0">
                <a:solidFill>
                  <a:srgbClr val="002060"/>
                </a:solidFill>
                <a:effectLst/>
                <a:latin typeface="Times New Roman" panose="02020603050405020304" pitchFamily="18" charset="0"/>
                <a:cs typeface="Times New Roman" panose="02020603050405020304" pitchFamily="18" charset="0"/>
              </a:rPr>
              <a:t>5. Hammocks were    _____    , so they were comfortable to sleep in.</a:t>
            </a:r>
          </a:p>
          <a:p>
            <a:pPr algn="just"/>
            <a:endParaRPr lang="en-US" sz="2400" b="0" i="0" dirty="0" smtClean="0">
              <a:solidFill>
                <a:srgbClr val="002060"/>
              </a:solidFill>
              <a:effectLst/>
              <a:latin typeface="Times New Roman" panose="02020603050405020304" pitchFamily="18" charset="0"/>
              <a:cs typeface="Times New Roman" panose="02020603050405020304" pitchFamily="18" charset="0"/>
            </a:endParaRPr>
          </a:p>
          <a:p>
            <a:pPr algn="just"/>
            <a:r>
              <a:rPr lang="en-US" sz="2400" b="0" i="0" dirty="0" smtClean="0">
                <a:solidFill>
                  <a:srgbClr val="002060"/>
                </a:solidFill>
                <a:effectLst/>
                <a:latin typeface="Times New Roman" panose="02020603050405020304" pitchFamily="18" charset="0"/>
                <a:cs typeface="Times New Roman" panose="02020603050405020304" pitchFamily="18" charset="0"/>
              </a:rPr>
              <a:t>6. It is   _____    to see hammocks in Viet Nam.</a:t>
            </a:r>
          </a:p>
        </p:txBody>
      </p:sp>
      <p:sp>
        <p:nvSpPr>
          <p:cNvPr id="4" name="Rectangle 3"/>
          <p:cNvSpPr/>
          <p:nvPr/>
        </p:nvSpPr>
        <p:spPr>
          <a:xfrm>
            <a:off x="3313726" y="2369122"/>
            <a:ext cx="731290" cy="461665"/>
          </a:xfrm>
          <a:prstGeom prst="rect">
            <a:avLst/>
          </a:prstGeom>
        </p:spPr>
        <p:txBody>
          <a:bodyPr wrap="non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easy</a:t>
            </a:r>
          </a:p>
        </p:txBody>
      </p:sp>
      <p:sp>
        <p:nvSpPr>
          <p:cNvPr id="5" name="Rectangle 4"/>
          <p:cNvSpPr/>
          <p:nvPr/>
        </p:nvSpPr>
        <p:spPr>
          <a:xfrm>
            <a:off x="738008" y="3505591"/>
            <a:ext cx="918841" cy="461665"/>
          </a:xfrm>
          <a:prstGeom prst="rect">
            <a:avLst/>
          </a:prstGeom>
        </p:spPr>
        <p:txBody>
          <a:bodyPr wrap="non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heavy</a:t>
            </a:r>
          </a:p>
        </p:txBody>
      </p:sp>
      <p:sp>
        <p:nvSpPr>
          <p:cNvPr id="6" name="Rectangle 5"/>
          <p:cNvSpPr/>
          <p:nvPr/>
        </p:nvSpPr>
        <p:spPr>
          <a:xfrm>
            <a:off x="1971895" y="4183688"/>
            <a:ext cx="1168140" cy="461665"/>
          </a:xfrm>
          <a:prstGeom prst="rect">
            <a:avLst/>
          </a:prstGeom>
        </p:spPr>
        <p:txBody>
          <a:bodyPr wrap="non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difficult</a:t>
            </a:r>
          </a:p>
        </p:txBody>
      </p:sp>
      <p:sp>
        <p:nvSpPr>
          <p:cNvPr id="7" name="Rectangle 6"/>
          <p:cNvSpPr/>
          <p:nvPr/>
        </p:nvSpPr>
        <p:spPr>
          <a:xfrm>
            <a:off x="3438668" y="4898571"/>
            <a:ext cx="693318" cy="461665"/>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soft</a:t>
            </a:r>
          </a:p>
        </p:txBody>
      </p:sp>
      <p:sp>
        <p:nvSpPr>
          <p:cNvPr id="8" name="Rectangle 7"/>
          <p:cNvSpPr/>
          <p:nvPr/>
        </p:nvSpPr>
        <p:spPr>
          <a:xfrm>
            <a:off x="1824675" y="5640922"/>
            <a:ext cx="731290" cy="461665"/>
          </a:xfrm>
          <a:prstGeom prst="rect">
            <a:avLst/>
          </a:prstGeom>
        </p:spPr>
        <p:txBody>
          <a:bodyPr wrap="none">
            <a:spAutoFit/>
          </a:bodyPr>
          <a:lstStyle/>
          <a:p>
            <a:pPr lvl="0" algn="just"/>
            <a:r>
              <a:rPr lang="en-US" sz="2400" dirty="0">
                <a:solidFill>
                  <a:srgbClr val="FF0000"/>
                </a:solidFill>
                <a:latin typeface="Times New Roman" panose="02020603050405020304" pitchFamily="18" charset="0"/>
                <a:cs typeface="Times New Roman" panose="02020603050405020304" pitchFamily="18" charset="0"/>
              </a:rPr>
              <a:t>easy</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47845725"/>
      </p:ext>
    </p:extLst>
  </p:cSld>
  <p:clrMapOvr>
    <a:masterClrMapping/>
  </p:clrMapOvr>
  <mc:AlternateContent xmlns:mc="http://schemas.openxmlformats.org/markup-compatibility/2006" xmlns:p14="http://schemas.microsoft.com/office/powerpoint/2010/main">
    <mc:Choice Requires="p14">
      <p:transition spd="slow" p14:dur="2000" advTm="61261"/>
    </mc:Choice>
    <mc:Fallback xmlns="">
      <p:transition spd="slow" advTm="6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9"/>
                </p:tgtEl>
              </p:cMediaNode>
            </p:audio>
          </p:childTnLst>
        </p:cTn>
      </p:par>
    </p:tnLst>
    <p:bldLst>
      <p:bldP spid="4"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2" name="Rectangle 1"/>
          <p:cNvSpPr/>
          <p:nvPr/>
        </p:nvSpPr>
        <p:spPr>
          <a:xfrm>
            <a:off x="222069" y="0"/>
            <a:ext cx="9379132" cy="3790781"/>
          </a:xfrm>
          <a:prstGeom prst="rect">
            <a:avLst/>
          </a:prstGeom>
        </p:spPr>
        <p:txBody>
          <a:bodyPr wrap="square">
            <a:spAutoFit/>
          </a:bodyPr>
          <a:lstStyle/>
          <a:p>
            <a:pPr algn="just">
              <a:spcAft>
                <a:spcPts val="1000"/>
              </a:spcAft>
              <a:tabLst>
                <a:tab pos="3268980" algn="l"/>
              </a:tabLst>
            </a:pPr>
            <a:r>
              <a:rPr lang="en-US" b="1" dirty="0">
                <a:solidFill>
                  <a:srgbClr val="002060"/>
                </a:solidFill>
                <a:latin typeface="Times New Roman" panose="02020603050405020304" pitchFamily="18" charset="0"/>
                <a:ea typeface="SimSun" panose="02010600030101010101" pitchFamily="2" charset="-122"/>
              </a:rPr>
              <a:t>Questions</a:t>
            </a:r>
            <a:endParaRPr lang="en-US" sz="1600" dirty="0">
              <a:solidFill>
                <a:srgbClr val="002060"/>
              </a:solidFill>
              <a:latin typeface="Times New Roman" panose="02020603050405020304" pitchFamily="18" charset="0"/>
              <a:ea typeface="SimSun" panose="02010600030101010101" pitchFamily="2" charset="-122"/>
            </a:endParaRPr>
          </a:p>
          <a:p>
            <a:pPr>
              <a:spcAft>
                <a:spcPts val="1000"/>
              </a:spcAft>
              <a:tabLst>
                <a:tab pos="3268980" algn="l"/>
              </a:tabLst>
            </a:pPr>
            <a:r>
              <a:rPr lang="en-US" dirty="0">
                <a:solidFill>
                  <a:srgbClr val="002060"/>
                </a:solidFill>
                <a:latin typeface="Times New Roman" panose="02020603050405020304" pitchFamily="18" charset="0"/>
                <a:ea typeface="SimSun" panose="02010600030101010101" pitchFamily="2" charset="-122"/>
              </a:rPr>
              <a:t>Ex. </a:t>
            </a:r>
            <a:r>
              <a:rPr lang="en-US" dirty="0">
                <a:solidFill>
                  <a:srgbClr val="002060"/>
                </a:solidFill>
                <a:latin typeface="Times New Roman" panose="02020603050405020304" pitchFamily="18" charset="0"/>
                <a:ea typeface="Calibri" panose="020F0502020204030204" pitchFamily="34" charset="0"/>
              </a:rPr>
              <a:t>What did the Mayans use to sleep in</a:t>
            </a:r>
            <a:r>
              <a:rPr lang="en-US" dirty="0">
                <a:solidFill>
                  <a:srgbClr val="002060"/>
                </a:solidFill>
                <a:latin typeface="Times New Roman" panose="02020603050405020304" pitchFamily="18" charset="0"/>
                <a:ea typeface="SimSun" panose="02010600030101010101" pitchFamily="2" charset="-122"/>
              </a:rPr>
              <a:t> </a:t>
            </a:r>
            <a:r>
              <a:rPr lang="en-US" dirty="0" smtClean="0">
                <a:solidFill>
                  <a:srgbClr val="002060"/>
                </a:solidFill>
                <a:latin typeface="Times New Roman" panose="02020603050405020304" pitchFamily="18" charset="0"/>
                <a:ea typeface="SimSun" panose="02010600030101010101" pitchFamily="2" charset="-122"/>
              </a:rPr>
              <a:t>?</a:t>
            </a:r>
            <a:r>
              <a:rPr lang="en-US" dirty="0">
                <a:solidFill>
                  <a:srgbClr val="002060"/>
                </a:solidFill>
                <a:latin typeface="Times New Roman" panose="02020603050405020304" pitchFamily="18" charset="0"/>
                <a:ea typeface="Calibri" panose="020F0502020204030204" pitchFamily="34" charset="0"/>
              </a:rPr>
              <a:t> ….</a:t>
            </a:r>
            <a:r>
              <a:rPr lang="en-US" dirty="0">
                <a:solidFill>
                  <a:srgbClr val="FF0000"/>
                </a:solidFill>
                <a:latin typeface="Times New Roman" panose="02020603050405020304" pitchFamily="18" charset="0"/>
                <a:ea typeface="Calibri" panose="020F0502020204030204" pitchFamily="34" charset="0"/>
              </a:rPr>
              <a:t>They used hammocks </a:t>
            </a:r>
            <a:r>
              <a:rPr lang="en-US" dirty="0">
                <a:solidFill>
                  <a:srgbClr val="002060"/>
                </a:solidFill>
                <a:latin typeface="Times New Roman" panose="02020603050405020304" pitchFamily="18" charset="0"/>
                <a:ea typeface="Calibri" panose="020F0502020204030204" pitchFamily="34" charset="0"/>
              </a:rPr>
              <a:t>….. to sleep in.</a:t>
            </a:r>
            <a:r>
              <a:rPr lang="en-US" dirty="0">
                <a:solidFill>
                  <a:srgbClr val="002060"/>
                </a:solidFill>
                <a:latin typeface="Times New Roman" panose="02020603050405020304" pitchFamily="18" charset="0"/>
                <a:ea typeface="SimSun" panose="02010600030101010101" pitchFamily="2" charset="-122"/>
              </a:rPr>
              <a:t> </a:t>
            </a:r>
            <a:br>
              <a:rPr lang="en-US" dirty="0">
                <a:solidFill>
                  <a:srgbClr val="002060"/>
                </a:solidFill>
                <a:latin typeface="Times New Roman" panose="02020603050405020304" pitchFamily="18" charset="0"/>
                <a:ea typeface="SimSun" panose="02010600030101010101" pitchFamily="2" charset="-122"/>
              </a:rPr>
            </a:br>
            <a:r>
              <a:rPr lang="en-US" dirty="0">
                <a:solidFill>
                  <a:srgbClr val="002060"/>
                </a:solidFill>
                <a:latin typeface="Times New Roman" panose="02020603050405020304" pitchFamily="18" charset="0"/>
                <a:ea typeface="SimSun" panose="02010600030101010101" pitchFamily="2" charset="-122"/>
              </a:rPr>
              <a:t/>
            </a:r>
            <a:br>
              <a:rPr lang="en-US" dirty="0">
                <a:solidFill>
                  <a:srgbClr val="002060"/>
                </a:solidFill>
                <a:latin typeface="Times New Roman" panose="02020603050405020304" pitchFamily="18" charset="0"/>
                <a:ea typeface="SimSun" panose="02010600030101010101" pitchFamily="2" charset="-122"/>
              </a:rPr>
            </a:br>
            <a:r>
              <a:rPr lang="en-US" dirty="0" smtClean="0">
                <a:solidFill>
                  <a:srgbClr val="002060"/>
                </a:solidFill>
                <a:latin typeface="Times New Roman" panose="02020603050405020304" pitchFamily="18" charset="0"/>
                <a:ea typeface="SimSun" panose="02010600030101010101" pitchFamily="2" charset="-122"/>
              </a:rPr>
              <a:t>1</a:t>
            </a:r>
            <a:r>
              <a:rPr lang="en-US" dirty="0">
                <a:solidFill>
                  <a:srgbClr val="002060"/>
                </a:solidFill>
                <a:latin typeface="Times New Roman" panose="02020603050405020304" pitchFamily="18" charset="0"/>
                <a:ea typeface="SimSun" panose="02010600030101010101" pitchFamily="2" charset="-122"/>
              </a:rPr>
              <a:t>.  Why </a:t>
            </a:r>
            <a:r>
              <a:rPr lang="en-US" dirty="0">
                <a:solidFill>
                  <a:srgbClr val="002060"/>
                </a:solidFill>
                <a:latin typeface="Times New Roman" panose="02020603050405020304" pitchFamily="18" charset="0"/>
                <a:ea typeface="Calibri" panose="020F0502020204030204" pitchFamily="34" charset="0"/>
              </a:rPr>
              <a:t>didn’t the Mayans want to carry heavy things</a:t>
            </a:r>
            <a:r>
              <a:rPr lang="en-US" dirty="0">
                <a:solidFill>
                  <a:srgbClr val="002060"/>
                </a:solidFill>
                <a:latin typeface="Times New Roman" panose="02020603050405020304" pitchFamily="18" charset="0"/>
                <a:ea typeface="SimSun" panose="02010600030101010101" pitchFamily="2" charset="-122"/>
              </a:rPr>
              <a:t>?</a:t>
            </a:r>
            <a:endParaRPr lang="en-US" sz="1600" dirty="0">
              <a:solidFill>
                <a:srgbClr val="002060"/>
              </a:solidFill>
              <a:latin typeface="Times New Roman" panose="02020603050405020304" pitchFamily="18" charset="0"/>
              <a:ea typeface="SimSun" panose="02010600030101010101" pitchFamily="2" charset="-122"/>
            </a:endParaRPr>
          </a:p>
          <a:p>
            <a:pPr>
              <a:lnSpc>
                <a:spcPct val="150000"/>
              </a:lnSpc>
              <a:spcAft>
                <a:spcPts val="1000"/>
              </a:spcAft>
              <a:tabLst>
                <a:tab pos="3268980" algn="l"/>
              </a:tabLst>
            </a:pPr>
            <a:r>
              <a:rPr lang="en-US" dirty="0">
                <a:solidFill>
                  <a:srgbClr val="002060"/>
                </a:solidFill>
                <a:latin typeface="Times New Roman" panose="02020603050405020304" pitchFamily="18" charset="0"/>
                <a:ea typeface="SimSun" panose="02010600030101010101" pitchFamily="2" charset="-122"/>
              </a:rPr>
              <a:t> Because they </a:t>
            </a:r>
            <a:r>
              <a:rPr lang="en-US" dirty="0">
                <a:solidFill>
                  <a:srgbClr val="002060"/>
                </a:solidFill>
                <a:latin typeface="Times New Roman" panose="02020603050405020304" pitchFamily="18" charset="0"/>
                <a:ea typeface="Calibri" panose="020F0502020204030204" pitchFamily="34" charset="0"/>
              </a:rPr>
              <a:t>often moved </a:t>
            </a:r>
            <a:r>
              <a:rPr lang="en-US" dirty="0" smtClean="0">
                <a:solidFill>
                  <a:srgbClr val="002060"/>
                </a:solidFill>
                <a:latin typeface="Times New Roman" panose="02020603050405020304" pitchFamily="18" charset="0"/>
                <a:ea typeface="SimSun" panose="02010600030101010101" pitchFamily="2" charset="-122"/>
              </a:rPr>
              <a:t>……………………………………….………</a:t>
            </a:r>
          </a:p>
          <a:p>
            <a:pPr>
              <a:lnSpc>
                <a:spcPct val="150000"/>
              </a:lnSpc>
              <a:spcAft>
                <a:spcPts val="1000"/>
              </a:spcAft>
              <a:tabLst>
                <a:tab pos="3268980" algn="l"/>
              </a:tabLst>
            </a:pPr>
            <a:r>
              <a:rPr lang="en-US" dirty="0" smtClean="0">
                <a:solidFill>
                  <a:srgbClr val="002060"/>
                </a:solidFill>
                <a:latin typeface="Times New Roman" panose="02020603050405020304" pitchFamily="18" charset="0"/>
                <a:ea typeface="SimSun" panose="02010600030101010101" pitchFamily="2" charset="-122"/>
              </a:rPr>
              <a:t>2. Why</a:t>
            </a:r>
            <a:r>
              <a:rPr lang="en-US" dirty="0" smtClean="0">
                <a:solidFill>
                  <a:srgbClr val="002060"/>
                </a:solidFill>
                <a:latin typeface="Times New Roman" panose="02020603050405020304" pitchFamily="18" charset="0"/>
                <a:ea typeface="Calibri" panose="020F0502020204030204" pitchFamily="34" charset="0"/>
              </a:rPr>
              <a:t> were hammocks perfect beds for the Mayans</a:t>
            </a:r>
            <a:r>
              <a:rPr lang="en-US" dirty="0" smtClean="0">
                <a:solidFill>
                  <a:srgbClr val="002060"/>
                </a:solidFill>
                <a:latin typeface="Times New Roman" panose="02020603050405020304" pitchFamily="18" charset="0"/>
                <a:ea typeface="SimSun" panose="02010600030101010101" pitchFamily="2" charset="-122"/>
              </a:rPr>
              <a:t>?</a:t>
            </a:r>
            <a:endParaRPr lang="en-US" sz="1600" dirty="0" smtClean="0">
              <a:solidFill>
                <a:srgbClr val="002060"/>
              </a:solidFill>
              <a:latin typeface="Times New Roman" panose="02020603050405020304" pitchFamily="18" charset="0"/>
              <a:ea typeface="SimSun" panose="02010600030101010101" pitchFamily="2" charset="-122"/>
            </a:endParaRPr>
          </a:p>
          <a:p>
            <a:pPr>
              <a:lnSpc>
                <a:spcPct val="150000"/>
              </a:lnSpc>
              <a:spcAft>
                <a:spcPts val="1000"/>
              </a:spcAft>
            </a:pPr>
            <a:r>
              <a:rPr lang="en-US" dirty="0" smtClean="0">
                <a:solidFill>
                  <a:srgbClr val="002060"/>
                </a:solidFill>
                <a:latin typeface="Times New Roman" panose="02020603050405020304" pitchFamily="18" charset="0"/>
                <a:ea typeface="SimSun" panose="02010600030101010101" pitchFamily="2" charset="-122"/>
              </a:rPr>
              <a:t> </a:t>
            </a:r>
            <a:r>
              <a:rPr lang="en-US" dirty="0">
                <a:solidFill>
                  <a:srgbClr val="002060"/>
                </a:solidFill>
                <a:latin typeface="Times New Roman" panose="02020603050405020304" pitchFamily="18" charset="0"/>
                <a:ea typeface="Calibri" panose="020F0502020204030204" pitchFamily="34" charset="0"/>
              </a:rPr>
              <a:t>Because the hammocks weren’t </a:t>
            </a:r>
            <a:r>
              <a:rPr lang="en-US" dirty="0" smtClean="0">
                <a:solidFill>
                  <a:srgbClr val="002060"/>
                </a:solidFill>
                <a:latin typeface="Times New Roman" panose="02020603050405020304" pitchFamily="18" charset="0"/>
                <a:ea typeface="Calibri" panose="020F0502020204030204" pitchFamily="34" charset="0"/>
              </a:rPr>
              <a:t>……………………...………..…..</a:t>
            </a:r>
            <a:r>
              <a:rPr lang="en-US" dirty="0" smtClean="0">
                <a:solidFill>
                  <a:srgbClr val="002060"/>
                </a:solidFill>
                <a:latin typeface="Times New Roman" panose="02020603050405020304" pitchFamily="18" charset="0"/>
                <a:ea typeface="SimSun" panose="02010600030101010101" pitchFamily="2" charset="-122"/>
              </a:rPr>
              <a:t>……</a:t>
            </a:r>
            <a:r>
              <a:rPr lang="en-US" dirty="0">
                <a:solidFill>
                  <a:srgbClr val="002060"/>
                </a:solidFill>
                <a:latin typeface="Times New Roman" panose="02020603050405020304" pitchFamily="18" charset="0"/>
                <a:ea typeface="SimSun" panose="02010600030101010101" pitchFamily="2" charset="-122"/>
              </a:rPr>
              <a:t/>
            </a:r>
            <a:br>
              <a:rPr lang="en-US" dirty="0">
                <a:solidFill>
                  <a:srgbClr val="002060"/>
                </a:solidFill>
                <a:latin typeface="Times New Roman" panose="02020603050405020304" pitchFamily="18" charset="0"/>
                <a:ea typeface="SimSun" panose="02010600030101010101" pitchFamily="2" charset="-122"/>
              </a:rPr>
            </a:br>
            <a:r>
              <a:rPr lang="en-US" dirty="0">
                <a:solidFill>
                  <a:srgbClr val="002060"/>
                </a:solidFill>
                <a:latin typeface="Times New Roman" panose="02020603050405020304" pitchFamily="18" charset="0"/>
                <a:ea typeface="SimSun" panose="02010600030101010101" pitchFamily="2" charset="-122"/>
              </a:rPr>
              <a:t>3. Who</a:t>
            </a:r>
            <a:r>
              <a:rPr lang="en-US" dirty="0">
                <a:solidFill>
                  <a:srgbClr val="002060"/>
                </a:solidFill>
                <a:latin typeface="Times New Roman" panose="02020603050405020304" pitchFamily="18" charset="0"/>
                <a:ea typeface="Calibri" panose="020F0502020204030204" pitchFamily="34" charset="0"/>
              </a:rPr>
              <a:t> took hammocks to Europe</a:t>
            </a:r>
            <a:r>
              <a:rPr lang="en-US" dirty="0">
                <a:solidFill>
                  <a:srgbClr val="002060"/>
                </a:solidFill>
                <a:latin typeface="Times New Roman" panose="02020603050405020304" pitchFamily="18" charset="0"/>
                <a:ea typeface="SimSun" panose="02010600030101010101" pitchFamily="2" charset="-122"/>
              </a:rPr>
              <a:t> ?</a:t>
            </a:r>
            <a:br>
              <a:rPr lang="en-US" dirty="0">
                <a:solidFill>
                  <a:srgbClr val="002060"/>
                </a:solidFill>
                <a:latin typeface="Times New Roman" panose="02020603050405020304" pitchFamily="18" charset="0"/>
                <a:ea typeface="SimSun" panose="02010600030101010101" pitchFamily="2" charset="-122"/>
              </a:rPr>
            </a:br>
            <a:r>
              <a:rPr lang="en-US" dirty="0">
                <a:solidFill>
                  <a:srgbClr val="002060"/>
                </a:solidFill>
                <a:latin typeface="Times New Roman" panose="02020603050405020304" pitchFamily="18" charset="0"/>
                <a:ea typeface="Calibri" panose="020F0502020204030204" pitchFamily="34" charset="0"/>
              </a:rPr>
              <a:t>…………………………………….… took hammocks to Europe.</a:t>
            </a:r>
            <a:endParaRPr lang="en-US" sz="1600" dirty="0">
              <a:solidFill>
                <a:srgbClr val="002060"/>
              </a:solidFill>
              <a:effectLst/>
              <a:latin typeface="Times New Roman" panose="02020603050405020304" pitchFamily="18" charset="0"/>
              <a:ea typeface="SimSun" panose="02010600030101010101" pitchFamily="2" charset="-122"/>
            </a:endParaRPr>
          </a:p>
        </p:txBody>
      </p:sp>
      <p:sp>
        <p:nvSpPr>
          <p:cNvPr id="6" name="Rectangle 5"/>
          <p:cNvSpPr/>
          <p:nvPr/>
        </p:nvSpPr>
        <p:spPr>
          <a:xfrm>
            <a:off x="222068" y="3651994"/>
            <a:ext cx="7354389" cy="3206006"/>
          </a:xfrm>
          <a:prstGeom prst="rect">
            <a:avLst/>
          </a:prstGeom>
        </p:spPr>
        <p:txBody>
          <a:bodyPr wrap="square">
            <a:spAutoFit/>
          </a:bodyPr>
          <a:lstStyle/>
          <a:p>
            <a:pPr marR="113030" algn="just">
              <a:spcAft>
                <a:spcPts val="1000"/>
              </a:spcAft>
            </a:pPr>
            <a:r>
              <a:rPr lang="en-US" dirty="0" smtClean="0">
                <a:solidFill>
                  <a:srgbClr val="002060"/>
                </a:solidFill>
                <a:latin typeface="Times New Roman" panose="02020603050405020304" pitchFamily="18" charset="0"/>
                <a:cs typeface="Times New Roman" panose="02020603050405020304" pitchFamily="18" charset="0"/>
              </a:rPr>
              <a:t>4. </a:t>
            </a:r>
            <a:r>
              <a:rPr lang="en-US" dirty="0">
                <a:solidFill>
                  <a:srgbClr val="002060"/>
                </a:solidFill>
                <a:latin typeface="Times New Roman" panose="02020603050405020304" pitchFamily="18" charset="0"/>
                <a:cs typeface="Times New Roman" panose="02020603050405020304" pitchFamily="18" charset="0"/>
              </a:rPr>
              <a:t>Who had hammocks first? </a:t>
            </a:r>
          </a:p>
          <a:p>
            <a:pPr marR="113030" algn="just">
              <a:spcAft>
                <a:spcPts val="1000"/>
              </a:spcAft>
            </a:pPr>
            <a:r>
              <a:rPr lang="en-US" dirty="0">
                <a:solidFill>
                  <a:srgbClr val="002060"/>
                </a:solidFill>
                <a:latin typeface="Times New Roman" panose="02020603050405020304" pitchFamily="18" charset="0"/>
                <a:cs typeface="Times New Roman" panose="02020603050405020304" pitchFamily="18" charset="0"/>
              </a:rPr>
              <a:t>…………………………………………. had hammocks first.</a:t>
            </a:r>
          </a:p>
          <a:p>
            <a:pPr marR="113030" algn="just">
              <a:spcAft>
                <a:spcPts val="1000"/>
              </a:spcAft>
            </a:pPr>
            <a:r>
              <a:rPr lang="en-US" dirty="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5.  </a:t>
            </a:r>
            <a:r>
              <a:rPr lang="en-US" dirty="0">
                <a:solidFill>
                  <a:srgbClr val="002060"/>
                </a:solidFill>
                <a:latin typeface="Times New Roman" panose="02020603050405020304" pitchFamily="18" charset="0"/>
                <a:cs typeface="Times New Roman" panose="02020603050405020304" pitchFamily="18" charset="0"/>
              </a:rPr>
              <a:t>Why did sailors on ships sleep in hammocks?</a:t>
            </a:r>
          </a:p>
          <a:p>
            <a:pPr marR="113030" algn="just">
              <a:spcAft>
                <a:spcPts val="1000"/>
              </a:spcAft>
            </a:pPr>
            <a:r>
              <a:rPr lang="en-US" dirty="0">
                <a:solidFill>
                  <a:srgbClr val="002060"/>
                </a:solidFill>
                <a:latin typeface="Times New Roman" panose="02020603050405020304" pitchFamily="18" charset="0"/>
                <a:cs typeface="Times New Roman" panose="02020603050405020304" pitchFamily="18" charset="0"/>
              </a:rPr>
              <a:t> Because hammocks were ……………………………</a:t>
            </a:r>
          </a:p>
          <a:p>
            <a:pPr marR="113030" algn="just">
              <a:spcAft>
                <a:spcPts val="1000"/>
              </a:spcAft>
            </a:pPr>
            <a:r>
              <a:rPr lang="en-US" dirty="0" smtClean="0">
                <a:solidFill>
                  <a:srgbClr val="002060"/>
                </a:solidFill>
                <a:latin typeface="Times New Roman" panose="02020603050405020304" pitchFamily="18" charset="0"/>
                <a:cs typeface="Times New Roman" panose="02020603050405020304" pitchFamily="18" charset="0"/>
              </a:rPr>
              <a:t>6. </a:t>
            </a:r>
            <a:r>
              <a:rPr lang="en-US" dirty="0">
                <a:solidFill>
                  <a:srgbClr val="002060"/>
                </a:solidFill>
                <a:latin typeface="Times New Roman" panose="02020603050405020304" pitchFamily="18" charset="0"/>
                <a:cs typeface="Times New Roman" panose="02020603050405020304" pitchFamily="18" charset="0"/>
              </a:rPr>
              <a:t>Do Mayan people in Central America still make hammocks?</a:t>
            </a:r>
          </a:p>
          <a:p>
            <a:pPr marR="113030" algn="just">
              <a:spcAft>
                <a:spcPts val="1000"/>
              </a:spcAft>
            </a:pPr>
            <a:r>
              <a:rPr lang="en-US" dirty="0">
                <a:solidFill>
                  <a:srgbClr val="002060"/>
                </a:solidFill>
                <a:latin typeface="Times New Roman" panose="02020603050405020304" pitchFamily="18" charset="0"/>
                <a:cs typeface="Times New Roman" panose="02020603050405020304" pitchFamily="18" charset="0"/>
              </a:rPr>
              <a:t> …………………………</a:t>
            </a:r>
          </a:p>
          <a:p>
            <a:pPr marR="113030" algn="just">
              <a:spcAft>
                <a:spcPts val="1000"/>
              </a:spcAft>
            </a:pPr>
            <a:r>
              <a:rPr lang="en-US" dirty="0" smtClean="0">
                <a:solidFill>
                  <a:srgbClr val="002060"/>
                </a:solidFill>
                <a:latin typeface="Times New Roman" panose="02020603050405020304" pitchFamily="18" charset="0"/>
                <a:cs typeface="Times New Roman" panose="02020603050405020304" pitchFamily="18" charset="0"/>
              </a:rPr>
              <a:t>7. </a:t>
            </a:r>
            <a:r>
              <a:rPr lang="en-US" dirty="0">
                <a:solidFill>
                  <a:srgbClr val="002060"/>
                </a:solidFill>
                <a:latin typeface="Times New Roman" panose="02020603050405020304" pitchFamily="18" charset="0"/>
                <a:cs typeface="Times New Roman" panose="02020603050405020304" pitchFamily="18" charset="0"/>
              </a:rPr>
              <a:t>Where can we see hammocks in Viet Nam?</a:t>
            </a:r>
          </a:p>
          <a:p>
            <a:pPr marR="113030" algn="just">
              <a:spcAft>
                <a:spcPts val="1000"/>
              </a:spcAft>
            </a:pPr>
            <a:r>
              <a:rPr lang="en-US" dirty="0">
                <a:solidFill>
                  <a:srgbClr val="002060"/>
                </a:solidFill>
                <a:latin typeface="Times New Roman" panose="02020603050405020304" pitchFamily="18" charset="0"/>
                <a:cs typeface="Times New Roman" panose="02020603050405020304" pitchFamily="18" charset="0"/>
              </a:rPr>
              <a:t>In Viet Nam we can see hammocks at …….……………………</a:t>
            </a:r>
            <a:endParaRPr lang="en-US"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6230817"/>
      </p:ext>
    </p:extLst>
  </p:cSld>
  <p:clrMapOvr>
    <a:masterClrMapping/>
  </p:clrMapOvr>
  <mc:AlternateContent xmlns:mc="http://schemas.openxmlformats.org/markup-compatibility/2006" xmlns:p14="http://schemas.microsoft.com/office/powerpoint/2010/main">
    <mc:Choice Requires="p14">
      <p:transition spd="slow" p14:dur="2000" advTm="11261"/>
    </mc:Choice>
    <mc:Fallback xmlns="">
      <p:transition spd="slow" advTm="1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ck-11ff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68826" y="0"/>
            <a:ext cx="609600" cy="609600"/>
          </a:xfrm>
          <a:prstGeom prst="rect">
            <a:avLst/>
          </a:prstGeom>
        </p:spPr>
      </p:pic>
      <p:sp>
        <p:nvSpPr>
          <p:cNvPr id="5" name="Rectangle 4"/>
          <p:cNvSpPr/>
          <p:nvPr/>
        </p:nvSpPr>
        <p:spPr>
          <a:xfrm>
            <a:off x="217697" y="2964490"/>
            <a:ext cx="5926240" cy="3693319"/>
          </a:xfrm>
          <a:prstGeom prst="rect">
            <a:avLst/>
          </a:prstGeom>
        </p:spPr>
        <p:txBody>
          <a:bodyPr wrap="square">
            <a:spAutoFit/>
          </a:bodyPr>
          <a:lstStyle/>
          <a:p>
            <a:pPr algn="just"/>
            <a:r>
              <a:rPr lang="en-US" b="1" u="sng" dirty="0">
                <a:solidFill>
                  <a:srgbClr val="002060"/>
                </a:solidFill>
                <a:latin typeface="Times New Roman" panose="02020603050405020304" pitchFamily="18" charset="0"/>
                <a:cs typeface="Times New Roman" panose="02020603050405020304" pitchFamily="18" charset="0"/>
              </a:rPr>
              <a:t>Script:</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1. B. </a:t>
            </a:r>
            <a:r>
              <a:rPr lang="en-US" smtClean="0">
                <a:solidFill>
                  <a:srgbClr val="002060"/>
                </a:solidFill>
                <a:latin typeface="Times New Roman" panose="02020603050405020304" pitchFamily="18" charset="0"/>
                <a:cs typeface="Times New Roman" panose="02020603050405020304" pitchFamily="18" charset="0"/>
              </a:rPr>
              <a:t>Hello….! </a:t>
            </a:r>
            <a:r>
              <a:rPr lang="en-US" dirty="0">
                <a:solidFill>
                  <a:srgbClr val="002060"/>
                </a:solidFill>
                <a:latin typeface="Times New Roman" panose="02020603050405020304" pitchFamily="18" charset="0"/>
                <a:cs typeface="Times New Roman" panose="02020603050405020304" pitchFamily="18" charset="0"/>
              </a:rPr>
              <a:t>How are you?</a:t>
            </a:r>
          </a:p>
          <a:p>
            <a:pPr algn="just"/>
            <a:r>
              <a:rPr lang="en-US" dirty="0">
                <a:solidFill>
                  <a:srgbClr val="002060"/>
                </a:solidFill>
                <a:latin typeface="Times New Roman" panose="02020603050405020304" pitchFamily="18" charset="0"/>
                <a:cs typeface="Times New Roman" panose="02020603050405020304" pitchFamily="18" charset="0"/>
              </a:rPr>
              <a:t>A. Not great. I had </a:t>
            </a:r>
            <a:r>
              <a:rPr lang="en-US" dirty="0" smtClean="0">
                <a:solidFill>
                  <a:srgbClr val="002060"/>
                </a:solidFill>
                <a:latin typeface="Times New Roman" panose="02020603050405020304" pitchFamily="18" charset="0"/>
                <a:cs typeface="Times New Roman" panose="02020603050405020304" pitchFamily="18" charset="0"/>
              </a:rPr>
              <a:t> a terrible day </a:t>
            </a:r>
            <a:r>
              <a:rPr lang="en-US" dirty="0">
                <a:solidFill>
                  <a:srgbClr val="002060"/>
                </a:solidFill>
                <a:latin typeface="Times New Roman" panose="02020603050405020304" pitchFamily="18" charset="0"/>
                <a:cs typeface="Times New Roman" panose="02020603050405020304" pitchFamily="18" charset="0"/>
              </a:rPr>
              <a:t>yesterday.</a:t>
            </a:r>
          </a:p>
          <a:p>
            <a:pPr algn="just"/>
            <a:r>
              <a:rPr lang="en-US" dirty="0">
                <a:solidFill>
                  <a:srgbClr val="002060"/>
                </a:solidFill>
                <a:latin typeface="Times New Roman" panose="02020603050405020304" pitchFamily="18" charset="0"/>
                <a:cs typeface="Times New Roman" panose="02020603050405020304" pitchFamily="18" charset="0"/>
              </a:rPr>
              <a:t>B. Why?</a:t>
            </a:r>
          </a:p>
          <a:p>
            <a:pPr algn="just"/>
            <a:r>
              <a:rPr lang="en-US" dirty="0">
                <a:solidFill>
                  <a:srgbClr val="002060"/>
                </a:solidFill>
                <a:latin typeface="Times New Roman" panose="02020603050405020304" pitchFamily="18" charset="0"/>
                <a:cs typeface="Times New Roman" panose="02020603050405020304" pitchFamily="18" charset="0"/>
              </a:rPr>
              <a:t>A. Well, I had a math lesson in the morning. The </a:t>
            </a:r>
            <a:r>
              <a:rPr lang="en-US" dirty="0" smtClean="0">
                <a:solidFill>
                  <a:srgbClr val="002060"/>
                </a:solidFill>
                <a:latin typeface="Times New Roman" panose="02020603050405020304" pitchFamily="18" charset="0"/>
                <a:cs typeface="Times New Roman" panose="02020603050405020304" pitchFamily="18" charset="0"/>
              </a:rPr>
              <a:t>questions were very </a:t>
            </a:r>
            <a:r>
              <a:rPr lang="en-US" dirty="0">
                <a:solidFill>
                  <a:srgbClr val="002060"/>
                </a:solidFill>
                <a:latin typeface="Times New Roman" panose="02020603050405020304" pitchFamily="18" charset="0"/>
                <a:cs typeface="Times New Roman" panose="02020603050405020304" pitchFamily="18" charset="0"/>
              </a:rPr>
              <a:t>difficult. And I didn't </a:t>
            </a:r>
            <a:r>
              <a:rPr lang="en-US" dirty="0" smtClean="0">
                <a:solidFill>
                  <a:srgbClr val="002060"/>
                </a:solidFill>
                <a:latin typeface="Times New Roman" panose="02020603050405020304" pitchFamily="18" charset="0"/>
                <a:cs typeface="Times New Roman" panose="02020603050405020304" pitchFamily="18" charset="0"/>
              </a:rPr>
              <a:t>know the answers.</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B. Oh, </a:t>
            </a:r>
            <a:r>
              <a:rPr lang="en-US" dirty="0" smtClean="0">
                <a:solidFill>
                  <a:srgbClr val="002060"/>
                </a:solidFill>
                <a:latin typeface="Times New Roman" panose="02020603050405020304" pitchFamily="18" charset="0"/>
                <a:cs typeface="Times New Roman" panose="02020603050405020304" pitchFamily="18" charset="0"/>
              </a:rPr>
              <a:t>dear</a:t>
            </a:r>
            <a:r>
              <a:rPr lang="en-US" dirty="0">
                <a:solidFill>
                  <a:srgbClr val="002060"/>
                </a:solidFill>
                <a:latin typeface="Times New Roman" panose="02020603050405020304" pitchFamily="18" charset="0"/>
                <a:cs typeface="Times New Roman" panose="02020603050405020304" pitchFamily="18" charset="0"/>
              </a:rPr>
              <a:t>!</a:t>
            </a:r>
            <a:endParaRPr lang="en-US" dirty="0" smtClean="0">
              <a:solidFill>
                <a:srgbClr val="002060"/>
              </a:solidFill>
              <a:latin typeface="Times New Roman" panose="02020603050405020304" pitchFamily="18" charset="0"/>
              <a:cs typeface="Times New Roman" panose="02020603050405020304" pitchFamily="18" charset="0"/>
            </a:endParaRPr>
          </a:p>
          <a:p>
            <a:pPr algn="just"/>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2. A. I had </a:t>
            </a:r>
            <a:r>
              <a:rPr lang="en-US" dirty="0" smtClean="0">
                <a:solidFill>
                  <a:srgbClr val="002060"/>
                </a:solidFill>
                <a:latin typeface="Times New Roman" panose="02020603050405020304" pitchFamily="18" charset="0"/>
                <a:cs typeface="Times New Roman" panose="02020603050405020304" pitchFamily="18" charset="0"/>
              </a:rPr>
              <a:t> an English </a:t>
            </a:r>
            <a:r>
              <a:rPr lang="en-US" dirty="0">
                <a:solidFill>
                  <a:srgbClr val="002060"/>
                </a:solidFill>
                <a:latin typeface="Times New Roman" panose="02020603050405020304" pitchFamily="18" charset="0"/>
                <a:cs typeface="Times New Roman" panose="02020603050405020304" pitchFamily="18" charset="0"/>
              </a:rPr>
              <a:t>lesson in the afternoon.</a:t>
            </a:r>
          </a:p>
          <a:p>
            <a:pPr algn="just"/>
            <a:r>
              <a:rPr lang="en-US" dirty="0">
                <a:solidFill>
                  <a:srgbClr val="002060"/>
                </a:solidFill>
                <a:latin typeface="Times New Roman" panose="02020603050405020304" pitchFamily="18" charset="0"/>
                <a:cs typeface="Times New Roman" panose="02020603050405020304" pitchFamily="18" charset="0"/>
              </a:rPr>
              <a:t>B. That's good!  </a:t>
            </a:r>
            <a:r>
              <a:rPr lang="en-US" dirty="0" smtClean="0">
                <a:solidFill>
                  <a:srgbClr val="002060"/>
                </a:solidFill>
                <a:latin typeface="Times New Roman" panose="02020603050405020304" pitchFamily="18" charset="0"/>
                <a:cs typeface="Times New Roman" panose="02020603050405020304" pitchFamily="18" charset="0"/>
              </a:rPr>
              <a:t>You </a:t>
            </a:r>
            <a:r>
              <a:rPr lang="en-US" dirty="0">
                <a:solidFill>
                  <a:srgbClr val="002060"/>
                </a:solidFill>
                <a:latin typeface="Times New Roman" panose="02020603050405020304" pitchFamily="18" charset="0"/>
                <a:cs typeface="Times New Roman" panose="02020603050405020304" pitchFamily="18" charset="0"/>
              </a:rPr>
              <a:t>like English?</a:t>
            </a:r>
          </a:p>
          <a:p>
            <a:pPr algn="just"/>
            <a:r>
              <a:rPr lang="en-US" dirty="0">
                <a:solidFill>
                  <a:srgbClr val="002060"/>
                </a:solidFill>
                <a:latin typeface="Times New Roman" panose="02020603050405020304" pitchFamily="18" charset="0"/>
                <a:cs typeface="Times New Roman" panose="02020603050405020304" pitchFamily="18" charset="0"/>
              </a:rPr>
              <a:t>A. Yes. But I didn't have my </a:t>
            </a:r>
            <a:r>
              <a:rPr lang="en-US" dirty="0" smtClean="0">
                <a:solidFill>
                  <a:srgbClr val="002060"/>
                </a:solidFill>
                <a:latin typeface="Times New Roman" panose="02020603050405020304" pitchFamily="18" charset="0"/>
                <a:cs typeface="Times New Roman" panose="02020603050405020304" pitchFamily="18" charset="0"/>
              </a:rPr>
              <a:t>homework so the teacher </a:t>
            </a:r>
            <a:r>
              <a:rPr lang="en-US" dirty="0">
                <a:solidFill>
                  <a:srgbClr val="002060"/>
                </a:solidFill>
                <a:latin typeface="Times New Roman" panose="02020603050405020304" pitchFamily="18" charset="0"/>
                <a:cs typeface="Times New Roman" panose="02020603050405020304" pitchFamily="18" charset="0"/>
              </a:rPr>
              <a:t>was angry.</a:t>
            </a:r>
          </a:p>
          <a:p>
            <a:pPr algn="just"/>
            <a:r>
              <a:rPr lang="en-US" dirty="0">
                <a:solidFill>
                  <a:srgbClr val="002060"/>
                </a:solidFill>
                <a:latin typeface="Times New Roman" panose="02020603050405020304" pitchFamily="18" charset="0"/>
                <a:cs typeface="Times New Roman" panose="02020603050405020304" pitchFamily="18" charset="0"/>
              </a:rPr>
              <a:t>B. </a:t>
            </a:r>
            <a:r>
              <a:rPr lang="en-US" dirty="0" smtClean="0">
                <a:solidFill>
                  <a:srgbClr val="002060"/>
                </a:solidFill>
                <a:latin typeface="Times New Roman" panose="02020603050405020304" pitchFamily="18" charset="0"/>
                <a:cs typeface="Times New Roman" panose="02020603050405020304" pitchFamily="18" charset="0"/>
              </a:rPr>
              <a:t>Oh, no</a:t>
            </a:r>
            <a:r>
              <a:rPr lang="en-US" dirty="0">
                <a:solidFill>
                  <a:srgbClr val="002060"/>
                </a:solidFill>
                <a:latin typeface="Times New Roman" panose="02020603050405020304" pitchFamily="18" charset="0"/>
                <a:cs typeface="Times New Roman" panose="02020603050405020304" pitchFamily="18" charset="0"/>
              </a:rPr>
              <a:t>!</a:t>
            </a:r>
          </a:p>
        </p:txBody>
      </p:sp>
      <p:grpSp>
        <p:nvGrpSpPr>
          <p:cNvPr id="15" name="Group 14"/>
          <p:cNvGrpSpPr/>
          <p:nvPr/>
        </p:nvGrpSpPr>
        <p:grpSpPr>
          <a:xfrm>
            <a:off x="171905" y="549209"/>
            <a:ext cx="11944064" cy="2633362"/>
            <a:chOff x="558967" y="243203"/>
            <a:chExt cx="11600255" cy="2466975"/>
          </a:xfrm>
        </p:grpSpPr>
        <p:pic>
          <p:nvPicPr>
            <p:cNvPr id="11" name="Picture 10" descr="https://img.loigiaihay.com/picture/2018/0304/hinh-33f-f-5.jpg"/>
            <p:cNvPicPr>
              <a:picLocks noChangeAspect="1"/>
            </p:cNvPicPr>
            <p:nvPr/>
          </p:nvPicPr>
          <p:blipFill rotWithShape="1">
            <a:blip r:embed="rId8">
              <a:extLst>
                <a:ext uri="{28A0092B-C50C-407E-A947-70E740481C1C}">
                  <a14:useLocalDpi xmlns:a14="http://schemas.microsoft.com/office/drawing/2010/main" val="0"/>
                </a:ext>
              </a:extLst>
            </a:blip>
            <a:srcRect t="2290" r="77046"/>
            <a:stretch/>
          </p:blipFill>
          <p:spPr bwMode="auto">
            <a:xfrm>
              <a:off x="558967" y="243203"/>
              <a:ext cx="2857500" cy="2295525"/>
            </a:xfrm>
            <a:prstGeom prst="rect">
              <a:avLst/>
            </a:prstGeom>
            <a:noFill/>
            <a:ln>
              <a:noFill/>
            </a:ln>
            <a:extLst>
              <a:ext uri="{53640926-AAD7-44D8-BBD7-CCE9431645EC}">
                <a14:shadowObscured xmlns:a14="http://schemas.microsoft.com/office/drawing/2010/main"/>
              </a:ext>
            </a:extLst>
          </p:spPr>
        </p:pic>
        <p:pic>
          <p:nvPicPr>
            <p:cNvPr id="12" name="Picture 11" descr="https://img.loigiaihay.com/picture/2018/0304/hinh-33f-f-5.jpg"/>
            <p:cNvPicPr>
              <a:picLocks noChangeAspect="1"/>
            </p:cNvPicPr>
            <p:nvPr/>
          </p:nvPicPr>
          <p:blipFill rotWithShape="1">
            <a:blip r:embed="rId9">
              <a:extLst>
                <a:ext uri="{28A0092B-C50C-407E-A947-70E740481C1C}">
                  <a14:useLocalDpi xmlns:a14="http://schemas.microsoft.com/office/drawing/2010/main" val="0"/>
                </a:ext>
              </a:extLst>
            </a:blip>
            <a:srcRect l="33807" t="1" r="43595" b="-3054"/>
            <a:stretch/>
          </p:blipFill>
          <p:spPr bwMode="auto">
            <a:xfrm>
              <a:off x="3416467" y="281303"/>
              <a:ext cx="2971800" cy="2409825"/>
            </a:xfrm>
            <a:prstGeom prst="rect">
              <a:avLst/>
            </a:prstGeom>
            <a:noFill/>
            <a:ln>
              <a:noFill/>
            </a:ln>
            <a:extLst>
              <a:ext uri="{53640926-AAD7-44D8-BBD7-CCE9431645EC}">
                <a14:shadowObscured xmlns:a14="http://schemas.microsoft.com/office/drawing/2010/main"/>
              </a:ext>
            </a:extLst>
          </p:spPr>
        </p:pic>
        <p:pic>
          <p:nvPicPr>
            <p:cNvPr id="13" name="Picture 12" descr="https://img.loigiaihay.com/picture/2018/0304/hinh-33f-f-5.jpg"/>
            <p:cNvPicPr>
              <a:picLocks noChangeAspect="1"/>
            </p:cNvPicPr>
            <p:nvPr/>
          </p:nvPicPr>
          <p:blipFill rotWithShape="1">
            <a:blip r:embed="rId10">
              <a:extLst>
                <a:ext uri="{28A0092B-C50C-407E-A947-70E740481C1C}">
                  <a14:useLocalDpi xmlns:a14="http://schemas.microsoft.com/office/drawing/2010/main" val="0"/>
                </a:ext>
              </a:extLst>
            </a:blip>
            <a:srcRect l="55873" t="-2291" r="22419" b="-2291"/>
            <a:stretch/>
          </p:blipFill>
          <p:spPr bwMode="auto">
            <a:xfrm>
              <a:off x="6299969" y="262252"/>
              <a:ext cx="2857500" cy="2447925"/>
            </a:xfrm>
            <a:prstGeom prst="rect">
              <a:avLst/>
            </a:prstGeom>
            <a:noFill/>
            <a:ln>
              <a:noFill/>
            </a:ln>
            <a:extLst>
              <a:ext uri="{53640926-AAD7-44D8-BBD7-CCE9431645EC}">
                <a14:shadowObscured xmlns:a14="http://schemas.microsoft.com/office/drawing/2010/main"/>
              </a:ext>
            </a:extLst>
          </p:spPr>
        </p:pic>
        <p:pic>
          <p:nvPicPr>
            <p:cNvPr id="14" name="Picture 13" descr="https://img.loigiaihay.com/picture/2018/0304/hinh-33f-f-5.jpg"/>
            <p:cNvPicPr>
              <a:picLocks noChangeAspect="1"/>
            </p:cNvPicPr>
            <p:nvPr/>
          </p:nvPicPr>
          <p:blipFill rotWithShape="1">
            <a:blip r:embed="rId11">
              <a:extLst>
                <a:ext uri="{28A0092B-C50C-407E-A947-70E740481C1C}">
                  <a14:useLocalDpi xmlns:a14="http://schemas.microsoft.com/office/drawing/2010/main" val="0"/>
                </a:ext>
              </a:extLst>
            </a:blip>
            <a:srcRect l="77758" r="178" b="-1527"/>
            <a:stretch/>
          </p:blipFill>
          <p:spPr bwMode="auto">
            <a:xfrm>
              <a:off x="9206472" y="281303"/>
              <a:ext cx="2952750" cy="2428875"/>
            </a:xfrm>
            <a:prstGeom prst="rect">
              <a:avLst/>
            </a:prstGeom>
            <a:noFill/>
            <a:ln>
              <a:noFill/>
            </a:ln>
            <a:extLst>
              <a:ext uri="{53640926-AAD7-44D8-BBD7-CCE9431645EC}">
                <a14:shadowObscured xmlns:a14="http://schemas.microsoft.com/office/drawing/2010/main"/>
              </a:ext>
            </a:extLst>
          </p:spPr>
        </p:pic>
      </p:grpSp>
      <p:sp>
        <p:nvSpPr>
          <p:cNvPr id="19" name="Rectangle 18"/>
          <p:cNvSpPr/>
          <p:nvPr/>
        </p:nvSpPr>
        <p:spPr>
          <a:xfrm>
            <a:off x="6270323" y="3363743"/>
            <a:ext cx="5612006" cy="3139321"/>
          </a:xfrm>
          <a:prstGeom prst="rect">
            <a:avLst/>
          </a:prstGeom>
        </p:spPr>
        <p:txBody>
          <a:bodyPr wrap="square">
            <a:spAutoFit/>
          </a:bodyPr>
          <a:lstStyle/>
          <a:p>
            <a:pPr algn="just"/>
            <a:r>
              <a:rPr lang="en-US" dirty="0">
                <a:solidFill>
                  <a:srgbClr val="002060"/>
                </a:solidFill>
                <a:latin typeface="Times New Roman" panose="02020603050405020304" pitchFamily="18" charset="0"/>
                <a:cs typeface="Times New Roman" panose="02020603050405020304" pitchFamily="18" charset="0"/>
              </a:rPr>
              <a:t>3. A. I </a:t>
            </a:r>
            <a:r>
              <a:rPr lang="en-US" dirty="0" smtClean="0">
                <a:solidFill>
                  <a:srgbClr val="002060"/>
                </a:solidFill>
                <a:latin typeface="Times New Roman" panose="02020603050405020304" pitchFamily="18" charset="0"/>
                <a:cs typeface="Times New Roman" panose="02020603050405020304" pitchFamily="18" charset="0"/>
              </a:rPr>
              <a:t>played </a:t>
            </a:r>
            <a:r>
              <a:rPr lang="en-US" dirty="0">
                <a:solidFill>
                  <a:srgbClr val="002060"/>
                </a:solidFill>
                <a:latin typeface="Times New Roman" panose="02020603050405020304" pitchFamily="18" charset="0"/>
                <a:cs typeface="Times New Roman" panose="02020603050405020304" pitchFamily="18" charset="0"/>
              </a:rPr>
              <a:t>basketball with my friends in the </a:t>
            </a:r>
            <a:r>
              <a:rPr lang="en-US" dirty="0" smtClean="0">
                <a:solidFill>
                  <a:srgbClr val="002060"/>
                </a:solidFill>
                <a:latin typeface="Times New Roman" panose="02020603050405020304" pitchFamily="18" charset="0"/>
                <a:cs typeface="Times New Roman" panose="02020603050405020304" pitchFamily="18" charset="0"/>
              </a:rPr>
              <a:t>park </a:t>
            </a:r>
            <a:r>
              <a:rPr lang="en-US" dirty="0">
                <a:solidFill>
                  <a:srgbClr val="002060"/>
                </a:solidFill>
                <a:latin typeface="Times New Roman" panose="02020603050405020304" pitchFamily="18" charset="0"/>
                <a:cs typeface="Times New Roman" panose="02020603050405020304" pitchFamily="18" charset="0"/>
              </a:rPr>
              <a:t>after school.</a:t>
            </a:r>
          </a:p>
          <a:p>
            <a:pPr algn="just"/>
            <a:r>
              <a:rPr lang="en-US" dirty="0">
                <a:solidFill>
                  <a:srgbClr val="002060"/>
                </a:solidFill>
                <a:latin typeface="Times New Roman" panose="02020603050405020304" pitchFamily="18" charset="0"/>
                <a:cs typeface="Times New Roman" panose="02020603050405020304" pitchFamily="18" charset="0"/>
              </a:rPr>
              <a:t>B. Last night?</a:t>
            </a:r>
          </a:p>
          <a:p>
            <a:pPr algn="just"/>
            <a:r>
              <a:rPr lang="en-US" dirty="0">
                <a:solidFill>
                  <a:srgbClr val="002060"/>
                </a:solidFill>
                <a:latin typeface="Times New Roman" panose="02020603050405020304" pitchFamily="18" charset="0"/>
                <a:cs typeface="Times New Roman" panose="02020603050405020304" pitchFamily="18" charset="0"/>
              </a:rPr>
              <a:t>A. It </a:t>
            </a:r>
            <a:r>
              <a:rPr lang="en-US" dirty="0" smtClean="0">
                <a:solidFill>
                  <a:srgbClr val="002060"/>
                </a:solidFill>
                <a:latin typeface="Times New Roman" panose="02020603050405020304" pitchFamily="18" charset="0"/>
                <a:cs typeface="Times New Roman" panose="02020603050405020304" pitchFamily="18" charset="0"/>
              </a:rPr>
              <a:t>was nice. But then </a:t>
            </a:r>
            <a:r>
              <a:rPr lang="en-US" dirty="0">
                <a:solidFill>
                  <a:srgbClr val="002060"/>
                </a:solidFill>
                <a:latin typeface="Times New Roman" panose="02020603050405020304" pitchFamily="18" charset="0"/>
                <a:cs typeface="Times New Roman" panose="02020603050405020304" pitchFamily="18" charset="0"/>
              </a:rPr>
              <a:t>it started to rain. I was very wet and very cold.</a:t>
            </a:r>
          </a:p>
          <a:p>
            <a:pPr algn="just"/>
            <a:r>
              <a:rPr lang="en-US" dirty="0">
                <a:solidFill>
                  <a:srgbClr val="002060"/>
                </a:solidFill>
                <a:latin typeface="Times New Roman" panose="02020603050405020304" pitchFamily="18" charset="0"/>
                <a:cs typeface="Times New Roman" panose="02020603050405020304" pitchFamily="18" charset="0"/>
              </a:rPr>
              <a:t>B. Oh, </a:t>
            </a:r>
            <a:r>
              <a:rPr lang="en-US" dirty="0" smtClean="0">
                <a:solidFill>
                  <a:srgbClr val="002060"/>
                </a:solidFill>
                <a:latin typeface="Times New Roman" panose="02020603050405020304" pitchFamily="18" charset="0"/>
                <a:cs typeface="Times New Roman" panose="02020603050405020304" pitchFamily="18" charset="0"/>
              </a:rPr>
              <a:t>no</a:t>
            </a:r>
            <a:r>
              <a:rPr lang="en-US" dirty="0">
                <a:solidFill>
                  <a:srgbClr val="002060"/>
                </a:solidFill>
                <a:latin typeface="Times New Roman" panose="02020603050405020304" pitchFamily="18" charset="0"/>
                <a:cs typeface="Times New Roman" panose="02020603050405020304" pitchFamily="18" charset="0"/>
              </a:rPr>
              <a:t>!</a:t>
            </a:r>
            <a:endParaRPr lang="en-US" dirty="0" smtClean="0">
              <a:solidFill>
                <a:srgbClr val="002060"/>
              </a:solidFill>
              <a:latin typeface="Times New Roman" panose="02020603050405020304" pitchFamily="18" charset="0"/>
              <a:cs typeface="Times New Roman" panose="02020603050405020304" pitchFamily="18" charset="0"/>
            </a:endParaRPr>
          </a:p>
          <a:p>
            <a:pPr algn="just"/>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4. A. I had </a:t>
            </a:r>
            <a:r>
              <a:rPr lang="en-US" dirty="0" smtClean="0">
                <a:solidFill>
                  <a:srgbClr val="002060"/>
                </a:solidFill>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lots of difficult homework yesterday, too.</a:t>
            </a:r>
          </a:p>
          <a:p>
            <a:pPr algn="just"/>
            <a:r>
              <a:rPr lang="en-US" dirty="0">
                <a:solidFill>
                  <a:srgbClr val="002060"/>
                </a:solidFill>
                <a:latin typeface="Times New Roman" panose="02020603050405020304" pitchFamily="18" charset="0"/>
                <a:cs typeface="Times New Roman" panose="02020603050405020304" pitchFamily="18" charset="0"/>
              </a:rPr>
              <a:t>B. Oh, </a:t>
            </a:r>
            <a:r>
              <a:rPr lang="en-US" dirty="0" smtClean="0">
                <a:solidFill>
                  <a:srgbClr val="002060"/>
                </a:solidFill>
                <a:latin typeface="Times New Roman" panose="02020603050405020304" pitchFamily="18" charset="0"/>
                <a:cs typeface="Times New Roman" panose="02020603050405020304" pitchFamily="18" charset="0"/>
              </a:rPr>
              <a:t>no!</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 So I worked for 3 hours.</a:t>
            </a:r>
          </a:p>
          <a:p>
            <a:pPr algn="just"/>
            <a:r>
              <a:rPr lang="en-US" dirty="0">
                <a:solidFill>
                  <a:srgbClr val="002060"/>
                </a:solidFill>
                <a:latin typeface="Times New Roman" panose="02020603050405020304" pitchFamily="18" charset="0"/>
                <a:cs typeface="Times New Roman" panose="02020603050405020304" pitchFamily="18" charset="0"/>
              </a:rPr>
              <a:t>B</a:t>
            </a:r>
            <a:r>
              <a:rPr lang="en-US" dirty="0" smtClean="0">
                <a:solidFill>
                  <a:srgbClr val="002060"/>
                </a:solidFill>
                <a:latin typeface="Times New Roman" panose="02020603050405020304" pitchFamily="18" charset="0"/>
                <a:cs typeface="Times New Roman" panose="02020603050405020304" pitchFamily="18" charset="0"/>
              </a:rPr>
              <a:t>. For </a:t>
            </a:r>
            <a:r>
              <a:rPr lang="en-US" dirty="0">
                <a:solidFill>
                  <a:srgbClr val="002060"/>
                </a:solidFill>
                <a:latin typeface="Times New Roman" panose="02020603050405020304" pitchFamily="18" charset="0"/>
                <a:cs typeface="Times New Roman" panose="02020603050405020304" pitchFamily="18" charset="0"/>
              </a:rPr>
              <a:t>3?</a:t>
            </a:r>
          </a:p>
        </p:txBody>
      </p:sp>
      <p:sp>
        <p:nvSpPr>
          <p:cNvPr id="16" name="Rectangle 15"/>
          <p:cNvSpPr/>
          <p:nvPr/>
        </p:nvSpPr>
        <p:spPr>
          <a:xfrm>
            <a:off x="217697" y="-34401"/>
            <a:ext cx="3409404" cy="523220"/>
          </a:xfrm>
          <a:prstGeom prst="rect">
            <a:avLst/>
          </a:prstGeom>
        </p:spPr>
        <p:txBody>
          <a:bodyPr wrap="square">
            <a:spAutoFit/>
          </a:bodyPr>
          <a:lstStyle/>
          <a:p>
            <a:r>
              <a:rPr lang="en-US" altLang="en-US" sz="2800" b="1" dirty="0" smtClean="0">
                <a:solidFill>
                  <a:schemeClr val="accent5"/>
                </a:solidFill>
                <a:latin typeface="Times New Roman" panose="02020603050405020304" pitchFamily="18" charset="0"/>
                <a:cs typeface="Times New Roman" panose="02020603050405020304" pitchFamily="18" charset="0"/>
              </a:rPr>
              <a:t>Listen</a:t>
            </a:r>
            <a:r>
              <a:rPr lang="en-US" altLang="en-US" sz="2800" b="1" dirty="0">
                <a:solidFill>
                  <a:schemeClr val="accent5"/>
                </a:solidFill>
                <a:latin typeface="Times New Roman" panose="02020603050405020304" pitchFamily="18" charset="0"/>
                <a:cs typeface="Times New Roman" panose="02020603050405020304" pitchFamily="18" charset="0"/>
              </a:rPr>
              <a:t> </a:t>
            </a:r>
            <a:r>
              <a:rPr lang="en-US" altLang="en-US" sz="2800" b="1" dirty="0" smtClean="0">
                <a:solidFill>
                  <a:schemeClr val="accent5"/>
                </a:solidFill>
                <a:latin typeface="Times New Roman" panose="02020603050405020304" pitchFamily="18" charset="0"/>
                <a:cs typeface="Times New Roman" panose="02020603050405020304" pitchFamily="18" charset="0"/>
              </a:rPr>
              <a:t>and number</a:t>
            </a:r>
            <a:endParaRPr lang="en-US" sz="2800" dirty="0">
              <a:solidFill>
                <a:schemeClr val="accent5"/>
              </a:solidFill>
            </a:endParaRPr>
          </a:p>
        </p:txBody>
      </p:sp>
      <p:sp>
        <p:nvSpPr>
          <p:cNvPr id="8" name="Rectangle 7"/>
          <p:cNvSpPr/>
          <p:nvPr/>
        </p:nvSpPr>
        <p:spPr>
          <a:xfrm>
            <a:off x="2458227" y="2531912"/>
            <a:ext cx="534113" cy="3659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17" name="Rectangle 16"/>
          <p:cNvSpPr/>
          <p:nvPr/>
        </p:nvSpPr>
        <p:spPr>
          <a:xfrm>
            <a:off x="11460100" y="2647477"/>
            <a:ext cx="534113" cy="3659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18" name="Rectangle 17"/>
          <p:cNvSpPr/>
          <p:nvPr/>
        </p:nvSpPr>
        <p:spPr>
          <a:xfrm>
            <a:off x="5511751" y="2614427"/>
            <a:ext cx="534113" cy="3659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p>
        </p:txBody>
      </p:sp>
      <p:sp>
        <p:nvSpPr>
          <p:cNvPr id="20" name="Rectangle 19"/>
          <p:cNvSpPr/>
          <p:nvPr/>
        </p:nvSpPr>
        <p:spPr>
          <a:xfrm>
            <a:off x="8437005" y="2633567"/>
            <a:ext cx="534113" cy="3659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1</a:t>
            </a:r>
            <a:endParaRPr lang="en-US" sz="3200" dirty="0">
              <a:solidFill>
                <a:schemeClr val="tx1"/>
              </a:solidFill>
            </a:endParaRPr>
          </a:p>
        </p:txBody>
      </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34961731"/>
      </p:ext>
    </p:extLst>
  </p:cSld>
  <p:clrMapOvr>
    <a:masterClrMapping/>
  </p:clrMapOvr>
  <mc:AlternateContent xmlns:mc="http://schemas.openxmlformats.org/markup-compatibility/2006" xmlns:p14="http://schemas.microsoft.com/office/powerpoint/2010/main">
    <mc:Choice Requires="p14">
      <p:transition spd="slow" p14:dur="2000" advTm="82972"/>
    </mc:Choice>
    <mc:Fallback xmlns="">
      <p:transition spd="slow" advTm="82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78106" fill="hold"/>
                                        <p:tgtEl>
                                          <p:spTgt spid="4"/>
                                        </p:tgtEl>
                                      </p:cBhvr>
                                    </p:cmd>
                                  </p:childTnLst>
                                </p:cTn>
                              </p:par>
                            </p:childTnLst>
                          </p:cTn>
                        </p:par>
                      </p:childTnLst>
                    </p:cTn>
                  </p:par>
                </p:childTnLst>
              </p:cTn>
              <p:nextCondLst>
                <p:cond evt="onClick" delay="0">
                  <p:tgtEl>
                    <p:spTgt spid="4"/>
                  </p:tgtEl>
                </p:cond>
              </p:nextCondLst>
            </p:seq>
            <p:audio>
              <p:cMediaNode vol="80000">
                <p:cTn id="29" fill="hold" display="0">
                  <p:stCondLst>
                    <p:cond delay="indefinite"/>
                  </p:stCondLst>
                  <p:endCondLst>
                    <p:cond evt="onStopAudio" delay="0">
                      <p:tgtEl>
                        <p:sldTgt/>
                      </p:tgtEl>
                    </p:cond>
                  </p:endCondLst>
                </p:cTn>
                <p:tgtEl>
                  <p:spTgt spid="4"/>
                </p:tgtEl>
              </p:cMediaNode>
            </p:audio>
            <p:audio isNarration="1">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8" grpId="0" animBg="1"/>
      <p:bldP spid="17" grpId="0" animBg="1"/>
      <p:bldP spid="18" grpId="0" animBg="1"/>
    </p:bldLst>
  </p:timing>
  <p:extLst mod="1">
    <p:ext uri="{E180D4A7-C9FB-4DFB-919C-405C955672EB}">
      <p14:showEvtLst xmlns:p14="http://schemas.microsoft.com/office/powerpoint/2010/main">
        <p14:playEvt time="3919" objId="4"/>
        <p14:stopEvt time="82055"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101634" y="1027541"/>
          <a:ext cx="9874590" cy="4693920"/>
        </p:xfrm>
        <a:graphic>
          <a:graphicData uri="http://schemas.openxmlformats.org/drawingml/2006/table">
            <a:tbl>
              <a:tblPr/>
              <a:tblGrid>
                <a:gridCol w="1204913">
                  <a:extLst>
                    <a:ext uri="{9D8B030D-6E8A-4147-A177-3AD203B41FA5}">
                      <a16:colId xmlns:a16="http://schemas.microsoft.com/office/drawing/2014/main" val="2047345044"/>
                    </a:ext>
                  </a:extLst>
                </a:gridCol>
                <a:gridCol w="1606023">
                  <a:extLst>
                    <a:ext uri="{9D8B030D-6E8A-4147-A177-3AD203B41FA5}">
                      <a16:colId xmlns:a16="http://schemas.microsoft.com/office/drawing/2014/main" val="3501227114"/>
                    </a:ext>
                  </a:extLst>
                </a:gridCol>
                <a:gridCol w="7063654">
                  <a:extLst>
                    <a:ext uri="{9D8B030D-6E8A-4147-A177-3AD203B41FA5}">
                      <a16:colId xmlns:a16="http://schemas.microsoft.com/office/drawing/2014/main" val="871662131"/>
                    </a:ext>
                  </a:extLst>
                </a:gridCol>
              </a:tblGrid>
              <a:tr h="0">
                <a:tc>
                  <a:txBody>
                    <a:bodyPr/>
                    <a:lstStyle/>
                    <a:p>
                      <a:pPr algn="l"/>
                      <a:r>
                        <a:rPr lang="en-US" sz="2000" dirty="0">
                          <a:solidFill>
                            <a:schemeClr val="accent5">
                              <a:lumMod val="50000"/>
                            </a:schemeClr>
                          </a:solidFill>
                          <a:effectLst/>
                          <a:latin typeface="Times New Roman" panose="02020603050405020304" pitchFamily="18" charset="0"/>
                          <a:cs typeface="Times New Roman" panose="02020603050405020304" pitchFamily="18" charset="0"/>
                        </a:rPr>
                        <a:t>1. House</a:t>
                      </a:r>
                    </a:p>
                    <a:p>
                      <a:pPr algn="l"/>
                      <a:r>
                        <a:rPr lang="en-US" sz="2000" dirty="0">
                          <a:solidFill>
                            <a:schemeClr val="accent5">
                              <a:lumMod val="50000"/>
                            </a:schemeClr>
                          </a:solidFill>
                          <a:effectLst/>
                          <a:latin typeface="Times New Roman" panose="02020603050405020304" pitchFamily="18" charset="0"/>
                          <a:cs typeface="Times New Roman" panose="02020603050405020304" pitchFamily="18" charset="0"/>
                        </a:rPr>
                        <a:t>2. Food</a:t>
                      </a:r>
                    </a:p>
                    <a:p>
                      <a:pPr algn="l"/>
                      <a:r>
                        <a:rPr lang="en-US" sz="2000" dirty="0">
                          <a:solidFill>
                            <a:schemeClr val="accent5">
                              <a:lumMod val="50000"/>
                            </a:schemeClr>
                          </a:solidFill>
                          <a:effectLst/>
                          <a:latin typeface="Times New Roman" panose="02020603050405020304" pitchFamily="18" charset="0"/>
                          <a:cs typeface="Times New Roman" panose="02020603050405020304" pitchFamily="18" charset="0"/>
                        </a:rPr>
                        <a:t>3. Children</a:t>
                      </a:r>
                    </a:p>
                    <a:p>
                      <a:pPr algn="ctr"/>
                      <a:r>
                        <a:rPr lang="en-US" sz="2000" dirty="0" smtClean="0">
                          <a:solidFill>
                            <a:schemeClr val="accent5">
                              <a:lumMod val="50000"/>
                            </a:schemeClr>
                          </a:solidFill>
                          <a:effectLst/>
                          <a:latin typeface="Times New Roman" panose="02020603050405020304" pitchFamily="18" charset="0"/>
                          <a:cs typeface="Times New Roman" panose="02020603050405020304" pitchFamily="18" charset="0"/>
                        </a:rPr>
                        <a:t> </a:t>
                      </a:r>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algn="l"/>
                      <a:r>
                        <a:rPr lang="en-US" sz="2000" b="1" dirty="0">
                          <a:solidFill>
                            <a:schemeClr val="accent5">
                              <a:lumMod val="50000"/>
                            </a:schemeClr>
                          </a:solidFill>
                          <a:effectLst/>
                          <a:latin typeface="Times New Roman" panose="02020603050405020304" pitchFamily="18" charset="0"/>
                          <a:cs typeface="Times New Roman" panose="02020603050405020304" pitchFamily="18" charset="0"/>
                        </a:rPr>
                        <a:t>a. </a:t>
                      </a:r>
                      <a:r>
                        <a:rPr lang="en-US" sz="2000" b="1" u="sng" dirty="0">
                          <a:solidFill>
                            <a:schemeClr val="accent5">
                              <a:lumMod val="50000"/>
                            </a:schemeClr>
                          </a:solidFill>
                          <a:effectLst/>
                          <a:latin typeface="Times New Roman" panose="02020603050405020304" pitchFamily="18" charset="0"/>
                          <a:cs typeface="Times New Roman" panose="02020603050405020304" pitchFamily="18" charset="0"/>
                        </a:rPr>
                        <a:t>Food</a:t>
                      </a:r>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algn="l"/>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algn="l"/>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algn="l"/>
                      <a:endParaRPr lang="en-US" sz="2000" b="1" dirty="0" smtClean="0">
                        <a:solidFill>
                          <a:schemeClr val="accent5">
                            <a:lumMod val="50000"/>
                          </a:schemeClr>
                        </a:solidFill>
                        <a:effectLst/>
                        <a:latin typeface="Times New Roman" panose="02020603050405020304" pitchFamily="18" charset="0"/>
                        <a:cs typeface="Times New Roman" panose="02020603050405020304" pitchFamily="18" charset="0"/>
                      </a:endParaRPr>
                    </a:p>
                    <a:p>
                      <a:pPr algn="l"/>
                      <a:r>
                        <a:rPr lang="en-US" sz="2000" b="1" dirty="0" smtClean="0">
                          <a:solidFill>
                            <a:schemeClr val="accent5">
                              <a:lumMod val="50000"/>
                            </a:schemeClr>
                          </a:solidFill>
                          <a:effectLst/>
                          <a:latin typeface="Times New Roman" panose="02020603050405020304" pitchFamily="18" charset="0"/>
                          <a:cs typeface="Times New Roman" panose="02020603050405020304" pitchFamily="18" charset="0"/>
                        </a:rPr>
                        <a:t>b</a:t>
                      </a:r>
                      <a:r>
                        <a:rPr lang="en-US" sz="2000" b="1" dirty="0">
                          <a:solidFill>
                            <a:schemeClr val="accent5">
                              <a:lumMod val="50000"/>
                            </a:schemeClr>
                          </a:solidFill>
                          <a:effectLst/>
                          <a:latin typeface="Times New Roman" panose="02020603050405020304" pitchFamily="18" charset="0"/>
                          <a:cs typeface="Times New Roman" panose="02020603050405020304" pitchFamily="18" charset="0"/>
                        </a:rPr>
                        <a:t>. ________</a:t>
                      </a:r>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algn="l"/>
                      <a:r>
                        <a:rPr lang="en-US" sz="2000" b="1" dirty="0">
                          <a:solidFill>
                            <a:schemeClr val="accent5">
                              <a:lumMod val="50000"/>
                            </a:schemeClr>
                          </a:solidFill>
                          <a:effectLst/>
                          <a:latin typeface="Times New Roman" panose="02020603050405020304" pitchFamily="18" charset="0"/>
                          <a:cs typeface="Times New Roman" panose="02020603050405020304" pitchFamily="18" charset="0"/>
                        </a:rPr>
                        <a:t> </a:t>
                      </a:r>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algn="l"/>
                      <a:r>
                        <a:rPr lang="en-US" sz="2000" b="1" dirty="0">
                          <a:solidFill>
                            <a:schemeClr val="accent5">
                              <a:lumMod val="50000"/>
                            </a:schemeClr>
                          </a:solidFill>
                          <a:effectLst/>
                          <a:latin typeface="Times New Roman" panose="02020603050405020304" pitchFamily="18" charset="0"/>
                          <a:cs typeface="Times New Roman" panose="02020603050405020304" pitchFamily="18" charset="0"/>
                        </a:rPr>
                        <a:t> </a:t>
                      </a:r>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algn="l"/>
                      <a:r>
                        <a:rPr lang="en-US" sz="2000" b="1" dirty="0">
                          <a:solidFill>
                            <a:schemeClr val="accent5">
                              <a:lumMod val="50000"/>
                            </a:schemeClr>
                          </a:solidFill>
                          <a:effectLst/>
                          <a:latin typeface="Times New Roman" panose="02020603050405020304" pitchFamily="18" charset="0"/>
                          <a:cs typeface="Times New Roman" panose="02020603050405020304" pitchFamily="18" charset="0"/>
                        </a:rPr>
                        <a:t> </a:t>
                      </a:r>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p>
                      <a:pPr algn="l"/>
                      <a:endParaRPr lang="en-US" sz="2000" b="1" dirty="0" smtClean="0">
                        <a:solidFill>
                          <a:schemeClr val="accent5">
                            <a:lumMod val="50000"/>
                          </a:schemeClr>
                        </a:solidFill>
                        <a:effectLst/>
                        <a:latin typeface="Times New Roman" panose="02020603050405020304" pitchFamily="18" charset="0"/>
                        <a:cs typeface="Times New Roman" panose="02020603050405020304" pitchFamily="18" charset="0"/>
                      </a:endParaRPr>
                    </a:p>
                    <a:p>
                      <a:pPr algn="l"/>
                      <a:endParaRPr lang="en-US" sz="2000" b="1" dirty="0" smtClean="0">
                        <a:solidFill>
                          <a:schemeClr val="accent5">
                            <a:lumMod val="50000"/>
                          </a:schemeClr>
                        </a:solidFill>
                        <a:effectLst/>
                        <a:latin typeface="Times New Roman" panose="02020603050405020304" pitchFamily="18" charset="0"/>
                        <a:cs typeface="Times New Roman" panose="02020603050405020304" pitchFamily="18" charset="0"/>
                      </a:endParaRPr>
                    </a:p>
                    <a:p>
                      <a:pPr algn="l"/>
                      <a:endParaRPr lang="en-US" sz="2000" b="1" dirty="0" smtClean="0">
                        <a:solidFill>
                          <a:schemeClr val="accent5">
                            <a:lumMod val="50000"/>
                          </a:schemeClr>
                        </a:solidFill>
                        <a:effectLst/>
                        <a:latin typeface="Times New Roman" panose="02020603050405020304" pitchFamily="18" charset="0"/>
                        <a:cs typeface="Times New Roman" panose="02020603050405020304" pitchFamily="18" charset="0"/>
                      </a:endParaRPr>
                    </a:p>
                    <a:p>
                      <a:pPr algn="l"/>
                      <a:r>
                        <a:rPr lang="en-US" sz="2000" b="1" dirty="0" smtClean="0">
                          <a:solidFill>
                            <a:schemeClr val="accent5">
                              <a:lumMod val="50000"/>
                            </a:schemeClr>
                          </a:solidFill>
                          <a:effectLst/>
                          <a:latin typeface="Times New Roman" panose="02020603050405020304" pitchFamily="18" charset="0"/>
                          <a:cs typeface="Times New Roman" panose="02020603050405020304" pitchFamily="18" charset="0"/>
                        </a:rPr>
                        <a:t>c. _________</a:t>
                      </a:r>
                    </a:p>
                    <a:p>
                      <a:pPr algn="l"/>
                      <a:endParaRPr lang="en-US" sz="2000" dirty="0">
                        <a:solidFill>
                          <a:schemeClr val="accent5">
                            <a:lumMod val="50000"/>
                          </a:schemeClr>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algn="just"/>
                      <a:r>
                        <a:rPr lang="en-US" sz="2200" dirty="0">
                          <a:solidFill>
                            <a:srgbClr val="002060"/>
                          </a:solidFill>
                          <a:effectLst/>
                          <a:latin typeface="Times New Roman" panose="02020603050405020304" pitchFamily="18" charset="0"/>
                          <a:cs typeface="Times New Roman" panose="02020603050405020304" pitchFamily="18" charset="0"/>
                        </a:rPr>
                        <a:t>In my country, Viet Nam, a lot of food is made from rice, meat, and vegetables. Food is important, especially at festivals Like Tet. We also have great street food</a:t>
                      </a:r>
                      <a:r>
                        <a:rPr lang="en-US" sz="2200" dirty="0" smtClean="0">
                          <a:solidFill>
                            <a:srgbClr val="002060"/>
                          </a:solidFill>
                          <a:effectLst/>
                          <a:latin typeface="Times New Roman" panose="02020603050405020304" pitchFamily="18" charset="0"/>
                          <a:cs typeface="Times New Roman" panose="02020603050405020304" pitchFamily="18" charset="0"/>
                        </a:rPr>
                        <a:t>!</a:t>
                      </a:r>
                    </a:p>
                    <a:p>
                      <a:pPr algn="just"/>
                      <a:endParaRPr lang="en-US" sz="2200" dirty="0">
                        <a:solidFill>
                          <a:srgbClr val="002060"/>
                        </a:solidFill>
                        <a:effectLst/>
                        <a:latin typeface="Times New Roman" panose="02020603050405020304" pitchFamily="18" charset="0"/>
                        <a:cs typeface="Times New Roman" panose="02020603050405020304" pitchFamily="18" charset="0"/>
                      </a:endParaRPr>
                    </a:p>
                    <a:p>
                      <a:pPr algn="just"/>
                      <a:r>
                        <a:rPr lang="en-US" sz="2200" dirty="0">
                          <a:solidFill>
                            <a:srgbClr val="002060"/>
                          </a:solidFill>
                          <a:effectLst/>
                          <a:latin typeface="Times New Roman" panose="02020603050405020304" pitchFamily="18" charset="0"/>
                          <a:cs typeface="Times New Roman" panose="02020603050405020304" pitchFamily="18" charset="0"/>
                        </a:rPr>
                        <a:t>Houses in Viet Nam are often tall and thin and </a:t>
                      </a:r>
                      <a:r>
                        <a:rPr lang="en-US" sz="2200" dirty="0" smtClean="0">
                          <a:solidFill>
                            <a:srgbClr val="002060"/>
                          </a:solidFill>
                          <a:effectLst/>
                          <a:latin typeface="Times New Roman" panose="02020603050405020304" pitchFamily="18" charset="0"/>
                          <a:cs typeface="Times New Roman" panose="02020603050405020304" pitchFamily="18" charset="0"/>
                        </a:rPr>
                        <a:t>sometimes brightly-colored</a:t>
                      </a:r>
                      <a:r>
                        <a:rPr lang="en-US" sz="2200" dirty="0">
                          <a:solidFill>
                            <a:srgbClr val="002060"/>
                          </a:solidFill>
                          <a:effectLst/>
                          <a:latin typeface="Times New Roman" panose="02020603050405020304" pitchFamily="18" charset="0"/>
                          <a:cs typeface="Times New Roman" panose="02020603050405020304" pitchFamily="18" charset="0"/>
                        </a:rPr>
                        <a:t>. A normal house might have two floors</a:t>
                      </a:r>
                      <a:r>
                        <a:rPr lang="en-US" sz="2200" dirty="0" smtClean="0">
                          <a:solidFill>
                            <a:srgbClr val="002060"/>
                          </a:solidFill>
                          <a:effectLst/>
                          <a:latin typeface="Times New Roman" panose="02020603050405020304" pitchFamily="18" charset="0"/>
                          <a:cs typeface="Times New Roman" panose="02020603050405020304" pitchFamily="18" charset="0"/>
                        </a:rPr>
                        <a:t>. Children</a:t>
                      </a:r>
                      <a:r>
                        <a:rPr lang="en-US" sz="2200" dirty="0">
                          <a:solidFill>
                            <a:srgbClr val="002060"/>
                          </a:solidFill>
                          <a:effectLst/>
                          <a:latin typeface="Times New Roman" panose="02020603050405020304" pitchFamily="18" charset="0"/>
                          <a:cs typeface="Times New Roman" panose="02020603050405020304" pitchFamily="18" charset="0"/>
                        </a:rPr>
                        <a:t>, parents, and grandparents often live in the same house. In cities, more and more people are living in apartments</a:t>
                      </a:r>
                      <a:r>
                        <a:rPr lang="en-US" sz="2200" dirty="0" smtClean="0">
                          <a:solidFill>
                            <a:srgbClr val="002060"/>
                          </a:solidFill>
                          <a:effectLst/>
                          <a:latin typeface="Times New Roman" panose="02020603050405020304" pitchFamily="18" charset="0"/>
                          <a:cs typeface="Times New Roman" panose="02020603050405020304" pitchFamily="18" charset="0"/>
                        </a:rPr>
                        <a:t>.</a:t>
                      </a:r>
                    </a:p>
                    <a:p>
                      <a:pPr algn="just"/>
                      <a:endParaRPr lang="en-US" sz="2200" dirty="0">
                        <a:solidFill>
                          <a:srgbClr val="002060"/>
                        </a:solidFill>
                        <a:effectLst/>
                        <a:latin typeface="Times New Roman" panose="02020603050405020304" pitchFamily="18" charset="0"/>
                        <a:cs typeface="Times New Roman" panose="02020603050405020304" pitchFamily="18" charset="0"/>
                      </a:endParaRPr>
                    </a:p>
                    <a:p>
                      <a:pPr algn="just"/>
                      <a:r>
                        <a:rPr lang="en-US" sz="2200" dirty="0">
                          <a:solidFill>
                            <a:srgbClr val="002060"/>
                          </a:solidFill>
                          <a:effectLst/>
                          <a:latin typeface="Times New Roman" panose="02020603050405020304" pitchFamily="18" charset="0"/>
                          <a:cs typeface="Times New Roman" panose="02020603050405020304" pitchFamily="18" charset="0"/>
                        </a:rPr>
                        <a:t>Children in Viet Nam normally go to school from early in </a:t>
                      </a:r>
                      <a:r>
                        <a:rPr lang="en-US" sz="2200" dirty="0" smtClean="0">
                          <a:solidFill>
                            <a:srgbClr val="002060"/>
                          </a:solidFill>
                          <a:effectLst/>
                          <a:latin typeface="Times New Roman" panose="02020603050405020304" pitchFamily="18" charset="0"/>
                          <a:cs typeface="Times New Roman" panose="02020603050405020304" pitchFamily="18" charset="0"/>
                        </a:rPr>
                        <a:t>the morning</a:t>
                      </a:r>
                      <a:r>
                        <a:rPr lang="en-US" sz="2200" dirty="0">
                          <a:solidFill>
                            <a:srgbClr val="002060"/>
                          </a:solidFill>
                          <a:effectLst/>
                          <a:latin typeface="Times New Roman" panose="02020603050405020304" pitchFamily="18" charset="0"/>
                          <a:cs typeface="Times New Roman" panose="02020603050405020304" pitchFamily="18" charset="0"/>
                        </a:rPr>
                        <a:t>. There are some schools that have two school days in one day. Some children study in the morning, and then other children study in the afternoon.</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398265938"/>
                  </a:ext>
                </a:extLst>
              </a:tr>
            </a:tbl>
          </a:graphicData>
        </a:graphic>
      </p:graphicFrame>
      <p:sp>
        <p:nvSpPr>
          <p:cNvPr id="5" name="Rectangle 1"/>
          <p:cNvSpPr>
            <a:spLocks noChangeArrowheads="1"/>
          </p:cNvSpPr>
          <p:nvPr/>
        </p:nvSpPr>
        <p:spPr bwMode="auto">
          <a:xfrm>
            <a:off x="2520977" y="4267494"/>
            <a:ext cx="1110498"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2"/>
                </a:solidFill>
                <a:effectLst/>
                <a:latin typeface="BlinkMacSystemFont"/>
              </a:rPr>
              <a:t> Children</a:t>
            </a:r>
            <a:endParaRPr kumimoji="0" lang="en-US" altLang="en-US" sz="1400" b="0" i="0" u="none" strike="noStrike" cap="none" normalizeH="0" baseline="0" dirty="0" smtClean="0">
              <a:ln>
                <a:noFill/>
              </a:ln>
              <a:solidFill>
                <a:schemeClr val="tx2"/>
              </a:solidFill>
              <a:effectLst/>
            </a:endParaRPr>
          </a:p>
        </p:txBody>
      </p:sp>
      <p:sp>
        <p:nvSpPr>
          <p:cNvPr id="7" name="Rectangle 6"/>
          <p:cNvSpPr/>
          <p:nvPr/>
        </p:nvSpPr>
        <p:spPr>
          <a:xfrm>
            <a:off x="1101634" y="312600"/>
            <a:ext cx="9113521" cy="523220"/>
          </a:xfrm>
          <a:prstGeom prst="rect">
            <a:avLst/>
          </a:prstGeom>
        </p:spPr>
        <p:txBody>
          <a:bodyPr wrap="square">
            <a:spAutoFit/>
          </a:bodyPr>
          <a:lstStyle/>
          <a:p>
            <a:pPr lvl="0" algn="ctr" eaLnBrk="0" fontAlgn="base" hangingPunct="0">
              <a:spcBef>
                <a:spcPct val="0"/>
              </a:spcBef>
              <a:spcAft>
                <a:spcPct val="0"/>
              </a:spcAft>
            </a:pPr>
            <a:r>
              <a:rPr lang="en-US" altLang="en-US" sz="2800" b="1" dirty="0" smtClean="0">
                <a:solidFill>
                  <a:srgbClr val="C00000"/>
                </a:solidFill>
                <a:latin typeface="BlinkMacSystemFont"/>
              </a:rPr>
              <a:t>. </a:t>
            </a:r>
            <a:r>
              <a:rPr lang="en-US" altLang="en-US" sz="2800" b="1" dirty="0">
                <a:solidFill>
                  <a:srgbClr val="C00000"/>
                </a:solidFill>
                <a:latin typeface="BlinkMacSystemFont"/>
              </a:rPr>
              <a:t>Match the </a:t>
            </a:r>
            <a:r>
              <a:rPr lang="en-US" altLang="en-US" sz="2800" b="1" dirty="0" smtClean="0">
                <a:solidFill>
                  <a:srgbClr val="C00000"/>
                </a:solidFill>
                <a:latin typeface="BlinkMacSystemFont"/>
              </a:rPr>
              <a:t>topics </a:t>
            </a:r>
            <a:r>
              <a:rPr lang="en-US" altLang="en-US" sz="2800" b="1" dirty="0">
                <a:solidFill>
                  <a:srgbClr val="C00000"/>
                </a:solidFill>
                <a:latin typeface="BlinkMacSystemFont"/>
              </a:rPr>
              <a:t>to the paragraphs</a:t>
            </a:r>
            <a:r>
              <a:rPr lang="en-US" altLang="en-US" sz="2800" b="1" dirty="0" smtClean="0">
                <a:solidFill>
                  <a:srgbClr val="C00000"/>
                </a:solidFill>
                <a:latin typeface="BlinkMacSystemFont"/>
              </a:rPr>
              <a:t>.(page13) </a:t>
            </a:r>
            <a:endParaRPr kumimoji="0" lang="en-US" altLang="en-US" sz="2400" b="0" i="0" u="none" strike="noStrike" cap="none" normalizeH="0" baseline="0" dirty="0" smtClean="0">
              <a:ln>
                <a:noFill/>
              </a:ln>
              <a:solidFill>
                <a:srgbClr val="C00000"/>
              </a:solidFill>
              <a:effectLst/>
            </a:endParaRPr>
          </a:p>
        </p:txBody>
      </p:sp>
      <p:sp>
        <p:nvSpPr>
          <p:cNvPr id="2" name="Rectangle 1"/>
          <p:cNvSpPr/>
          <p:nvPr/>
        </p:nvSpPr>
        <p:spPr>
          <a:xfrm>
            <a:off x="2522092" y="2199305"/>
            <a:ext cx="851515" cy="369332"/>
          </a:xfrm>
          <a:prstGeom prst="rect">
            <a:avLst/>
          </a:prstGeom>
        </p:spPr>
        <p:txBody>
          <a:bodyPr wrap="none">
            <a:spAutoFit/>
          </a:bodyPr>
          <a:lstStyle/>
          <a:p>
            <a:pPr lvl="0" algn="just" eaLnBrk="0" fontAlgn="base" hangingPunct="0">
              <a:spcBef>
                <a:spcPct val="0"/>
              </a:spcBef>
              <a:spcAft>
                <a:spcPct val="0"/>
              </a:spcAft>
            </a:pPr>
            <a:r>
              <a:rPr lang="en-US" altLang="en-US" dirty="0">
                <a:solidFill>
                  <a:schemeClr val="tx2"/>
                </a:solidFill>
                <a:latin typeface="BlinkMacSystemFont"/>
              </a:rPr>
              <a:t>House</a:t>
            </a:r>
            <a:endParaRPr lang="en-US" altLang="en-US" sz="1600" dirty="0">
              <a:solidFill>
                <a:schemeClr val="tx2"/>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5336803"/>
      </p:ext>
    </p:extLst>
  </p:cSld>
  <p:clrMapOvr>
    <a:masterClrMapping/>
  </p:clrMapOvr>
  <mc:AlternateContent xmlns:mc="http://schemas.openxmlformats.org/markup-compatibility/2006" xmlns:p14="http://schemas.microsoft.com/office/powerpoint/2010/main">
    <mc:Choice Requires="p14">
      <p:transition spd="slow" p14:dur="2000" advTm="39361"/>
    </mc:Choice>
    <mc:Fallback xmlns="">
      <p:transition spd="slow" advTm="3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8"/>
                </p:tgtEl>
              </p:cMediaNode>
            </p:audio>
          </p:childTnLst>
        </p:cTn>
      </p:par>
    </p:tnLst>
    <p:bldLst>
      <p:bldP spid="5"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838201"/>
            <a:ext cx="4419600" cy="1015663"/>
          </a:xfrm>
          <a:prstGeom prst="rect">
            <a:avLst/>
          </a:prstGeom>
        </p:spPr>
        <p:txBody>
          <a:bodyPr wrap="square">
            <a:spAutoFit/>
          </a:bodyPr>
          <a:lstStyle/>
          <a:p>
            <a:pPr>
              <a:defRPr/>
            </a:pPr>
            <a:r>
              <a:rPr lang="en-US" sz="6000" b="1" dirty="0">
                <a:solidFill>
                  <a:srgbClr val="1F497D"/>
                </a:solidFill>
                <a:latin typeface="Calibri"/>
              </a:rPr>
              <a:t>Homework</a:t>
            </a:r>
            <a:endParaRPr lang="en-US" sz="6000" dirty="0">
              <a:solidFill>
                <a:srgbClr val="1F497D"/>
              </a:solidFill>
              <a:latin typeface="Calibri"/>
            </a:endParaRPr>
          </a:p>
        </p:txBody>
      </p:sp>
      <p:sp>
        <p:nvSpPr>
          <p:cNvPr id="5" name="Rectangle 4"/>
          <p:cNvSpPr/>
          <p:nvPr/>
        </p:nvSpPr>
        <p:spPr>
          <a:xfrm>
            <a:off x="3009900" y="2362200"/>
            <a:ext cx="4703788" cy="2062103"/>
          </a:xfrm>
          <a:prstGeom prst="rect">
            <a:avLst/>
          </a:prstGeom>
        </p:spPr>
        <p:txBody>
          <a:bodyPr wrap="square">
            <a:spAutoFit/>
          </a:bodyPr>
          <a:lstStyle/>
          <a:p>
            <a:pPr>
              <a:defRPr/>
            </a:pPr>
            <a:r>
              <a:rPr lang="en-US" sz="3200" b="1" dirty="0">
                <a:solidFill>
                  <a:srgbClr val="1F497D"/>
                </a:solidFill>
                <a:latin typeface="Calibri"/>
              </a:rPr>
              <a:t>Learn by heart new words </a:t>
            </a:r>
          </a:p>
          <a:p>
            <a:pPr>
              <a:defRPr/>
            </a:pPr>
            <a:r>
              <a:rPr lang="en-US" sz="3200" b="1" dirty="0">
                <a:solidFill>
                  <a:srgbClr val="1F497D"/>
                </a:solidFill>
                <a:latin typeface="Calibri"/>
              </a:rPr>
              <a:t>and do </a:t>
            </a:r>
            <a:r>
              <a:rPr lang="en-US" sz="3200" b="1">
                <a:solidFill>
                  <a:srgbClr val="1F497D"/>
                </a:solidFill>
                <a:latin typeface="Calibri"/>
              </a:rPr>
              <a:t>exercises </a:t>
            </a:r>
            <a:r>
              <a:rPr lang="en-US" sz="3200" b="1" smtClean="0">
                <a:solidFill>
                  <a:srgbClr val="1F497D"/>
                </a:solidFill>
                <a:latin typeface="Calibri"/>
              </a:rPr>
              <a:t>pages 8,9,10,11,12,13 in workbook</a:t>
            </a:r>
            <a:r>
              <a:rPr lang="en-US" sz="3200" b="1" dirty="0">
                <a:solidFill>
                  <a:srgbClr val="1F497D"/>
                </a:solidFill>
                <a:latin typeface="Calibri"/>
              </a:rPr>
              <a:t>.</a:t>
            </a:r>
            <a:endParaRPr lang="en-US" sz="3200" dirty="0">
              <a:solidFill>
                <a:srgbClr val="1F497D"/>
              </a:solidFill>
              <a:latin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8636260"/>
      </p:ext>
    </p:extLst>
  </p:cSld>
  <p:clrMapOvr>
    <a:masterClrMapping/>
  </p:clrMapOvr>
  <mc:AlternateContent xmlns:mc="http://schemas.openxmlformats.org/markup-compatibility/2006" xmlns:p14="http://schemas.microsoft.com/office/powerpoint/2010/main">
    <mc:Choice Requires="p14">
      <p:transition spd="slow" p14:dur="2000" advTm="11261"/>
    </mc:Choice>
    <mc:Fallback xmlns="">
      <p:transition spd="slow" advTm="1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7785" y="915719"/>
            <a:ext cx="4210593" cy="5262979"/>
          </a:xfrm>
          <a:prstGeom prst="rect">
            <a:avLst/>
          </a:prstGeom>
        </p:spPr>
        <p:txBody>
          <a:bodyPr wrap="square">
            <a:spAutoFit/>
          </a:bodyPr>
          <a:lstStyle/>
          <a:p>
            <a:pPr algn="just"/>
            <a:r>
              <a:rPr lang="en-US" sz="2400" b="1" i="0" dirty="0" smtClean="0">
                <a:solidFill>
                  <a:srgbClr val="FF0000"/>
                </a:solidFill>
                <a:effectLst/>
                <a:latin typeface="BlinkMacSystemFont"/>
              </a:rPr>
              <a:t>Listen and sing.</a:t>
            </a:r>
            <a:endParaRPr lang="en-US" sz="2400" b="0" i="0" dirty="0" smtClean="0">
              <a:solidFill>
                <a:srgbClr val="FF0000"/>
              </a:solidFill>
              <a:effectLst/>
              <a:latin typeface="BlinkMacSystemFont"/>
            </a:endParaRPr>
          </a:p>
          <a:p>
            <a:pPr algn="ctr"/>
            <a:r>
              <a:rPr lang="en-US" sz="2400" b="1" i="0" dirty="0" smtClean="0">
                <a:solidFill>
                  <a:srgbClr val="002060"/>
                </a:solidFill>
                <a:effectLst/>
                <a:latin typeface="BlinkMacSystemFont"/>
              </a:rPr>
              <a:t>My birthday!</a:t>
            </a:r>
            <a:endParaRPr lang="en-US" sz="2400" b="0" i="0" dirty="0" smtClean="0">
              <a:solidFill>
                <a:srgbClr val="002060"/>
              </a:solidFill>
              <a:effectLst/>
              <a:latin typeface="BlinkMacSystemFont"/>
            </a:endParaRP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I had a great day yesterday!</a:t>
            </a: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I didn't shop or cook,</a:t>
            </a: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I didn't work, </a:t>
            </a:r>
            <a:r>
              <a:rPr lang="en-US" sz="2400" dirty="0">
                <a:solidFill>
                  <a:srgbClr val="002060"/>
                </a:solidFill>
                <a:latin typeface="Times New Roman" panose="02020603050405020304" pitchFamily="18" charset="0"/>
                <a:cs typeface="Times New Roman" panose="02020603050405020304" pitchFamily="18" charset="0"/>
              </a:rPr>
              <a:t>I didn't </a:t>
            </a:r>
            <a:r>
              <a:rPr lang="en-US" sz="2400" dirty="0" smtClean="0">
                <a:solidFill>
                  <a:srgbClr val="002060"/>
                </a:solidFill>
                <a:latin typeface="Times New Roman" panose="02020603050405020304" pitchFamily="18" charset="0"/>
                <a:cs typeface="Times New Roman" panose="02020603050405020304" pitchFamily="18" charset="0"/>
              </a:rPr>
              <a:t>swim.</a:t>
            </a:r>
            <a:endParaRPr lang="en-US" sz="2400" i="0" dirty="0" smtClean="0">
              <a:solidFill>
                <a:srgbClr val="002060"/>
              </a:solidFill>
              <a:effectLst/>
              <a:latin typeface="Times New Roman" panose="02020603050405020304" pitchFamily="18" charset="0"/>
              <a:cs typeface="Times New Roman" panose="02020603050405020304" pitchFamily="18" charset="0"/>
            </a:endParaRP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I didn't read a book.</a:t>
            </a: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I didn't play computer games.</a:t>
            </a: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I didn't go to school.</a:t>
            </a: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I didn't help my mom at home,</a:t>
            </a: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My day was really cool.</a:t>
            </a: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It was my birthday yesterday!</a:t>
            </a: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Hurray! Hurray! Hurray!</a:t>
            </a: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I had a party with my friends,</a:t>
            </a:r>
          </a:p>
          <a:p>
            <a:pPr algn="just"/>
            <a:r>
              <a:rPr lang="en-US" sz="2400" i="0" dirty="0" smtClean="0">
                <a:solidFill>
                  <a:srgbClr val="002060"/>
                </a:solidFill>
                <a:effectLst/>
                <a:latin typeface="Times New Roman" panose="02020603050405020304" pitchFamily="18" charset="0"/>
                <a:cs typeface="Times New Roman" panose="02020603050405020304" pitchFamily="18" charset="0"/>
              </a:rPr>
              <a:t>We sang and danced all day!</a:t>
            </a:r>
            <a:endParaRPr lang="en-US" sz="2400" i="0" dirty="0">
              <a:solidFill>
                <a:srgbClr val="002060"/>
              </a:solidFill>
              <a:effectLst/>
              <a:latin typeface="Times New Roman" panose="02020603050405020304" pitchFamily="18" charset="0"/>
              <a:cs typeface="Times New Roman" panose="02020603050405020304" pitchFamily="18" charset="0"/>
            </a:endParaRPr>
          </a:p>
        </p:txBody>
      </p:sp>
      <p:pic>
        <p:nvPicPr>
          <p:cNvPr id="3" name="track-7ff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09341" y="306119"/>
            <a:ext cx="609600" cy="609600"/>
          </a:xfrm>
          <a:prstGeom prst="rect">
            <a:avLst/>
          </a:prstGeom>
        </p:spPr>
      </p:pic>
      <p:pic>
        <p:nvPicPr>
          <p:cNvPr id="4" name="Picture 3"/>
          <p:cNvPicPr>
            <a:picLocks noChangeAspect="1"/>
          </p:cNvPicPr>
          <p:nvPr/>
        </p:nvPicPr>
        <p:blipFill rotWithShape="1">
          <a:blip r:embed="rId7"/>
          <a:srcRect l="13881" t="37411" r="73294" b="34806"/>
          <a:stretch/>
        </p:blipFill>
        <p:spPr>
          <a:xfrm>
            <a:off x="637569" y="1023650"/>
            <a:ext cx="2834639" cy="4958179"/>
          </a:xfrm>
          <a:prstGeom prst="rect">
            <a:avLst/>
          </a:prstGeom>
        </p:spPr>
      </p:pic>
      <p:pic>
        <p:nvPicPr>
          <p:cNvPr id="5" name="Picture 4"/>
          <p:cNvPicPr>
            <a:picLocks noChangeAspect="1"/>
          </p:cNvPicPr>
          <p:nvPr/>
        </p:nvPicPr>
        <p:blipFill rotWithShape="1">
          <a:blip r:embed="rId7"/>
          <a:srcRect l="42996" t="38212" r="43356" b="33148"/>
          <a:stretch/>
        </p:blipFill>
        <p:spPr>
          <a:xfrm>
            <a:off x="8748366" y="1023650"/>
            <a:ext cx="2945674" cy="4842073"/>
          </a:xfrm>
          <a:prstGeom prst="rect">
            <a:avLst/>
          </a:prstGeom>
        </p:spPr>
      </p:pic>
      <p:grpSp>
        <p:nvGrpSpPr>
          <p:cNvPr id="6" name="Group 4"/>
          <p:cNvGrpSpPr>
            <a:grpSpLocks/>
          </p:cNvGrpSpPr>
          <p:nvPr/>
        </p:nvGrpSpPr>
        <p:grpSpPr bwMode="auto">
          <a:xfrm>
            <a:off x="-141223" y="6391056"/>
            <a:ext cx="12145726" cy="466944"/>
            <a:chOff x="0" y="3257"/>
            <a:chExt cx="5952" cy="1063"/>
          </a:xfrm>
        </p:grpSpPr>
        <p:pic>
          <p:nvPicPr>
            <p:cNvPr id="7" name="Picture 5" descr="Khuon nha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Khuon nha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8"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Khuon nha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976"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Khuon nha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64"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4"/>
          <p:cNvGrpSpPr>
            <a:grpSpLocks/>
          </p:cNvGrpSpPr>
          <p:nvPr/>
        </p:nvGrpSpPr>
        <p:grpSpPr bwMode="auto">
          <a:xfrm>
            <a:off x="187496" y="-758"/>
            <a:ext cx="12004504" cy="563251"/>
            <a:chOff x="0" y="3257"/>
            <a:chExt cx="5952" cy="1063"/>
          </a:xfrm>
        </p:grpSpPr>
        <p:pic>
          <p:nvPicPr>
            <p:cNvPr id="12" name="Picture 5" descr="Khuon nha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Khuon nha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8"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Khuon nha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976"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Khuon nhac"/>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64"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5493331"/>
      </p:ext>
    </p:extLst>
  </p:cSld>
  <p:clrMapOvr>
    <a:masterClrMapping/>
  </p:clrMapOvr>
  <mc:AlternateContent xmlns:mc="http://schemas.openxmlformats.org/markup-compatibility/2006" xmlns:p14="http://schemas.microsoft.com/office/powerpoint/2010/main">
    <mc:Choice Requires="p14">
      <p:transition spd="slow" p14:dur="2000" advTm="54739"/>
    </mc:Choice>
    <mc:Fallback xmlns="">
      <p:transition spd="slow" advTm="54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553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2785" objId="3"/>
        <p14:stopEvt time="54739"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mg.loigiaihay.com/picture/2018/0304/hinh-20f-f-5.jp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13818" y="568234"/>
            <a:ext cx="11329691" cy="5645332"/>
          </a:xfrm>
          <a:prstGeom prst="rect">
            <a:avLst/>
          </a:prstGeom>
          <a:noFill/>
          <a:extLst>
            <a:ext uri="{909E8E84-426E-40DD-AFC4-6F175D3DCCD1}">
              <a14:hiddenFill xmlns:a14="http://schemas.microsoft.com/office/drawing/2010/main">
                <a:solidFill>
                  <a:srgbClr val="FFFFFF"/>
                </a:solidFill>
              </a14:hiddenFill>
            </a:ext>
          </a:extLst>
        </p:spPr>
      </p:pic>
      <p:pic>
        <p:nvPicPr>
          <p:cNvPr id="2" name="track-6ff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35737" y="263434"/>
            <a:ext cx="609600" cy="6096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6806946"/>
      </p:ext>
    </p:extLst>
  </p:cSld>
  <p:clrMapOvr>
    <a:masterClrMapping/>
  </p:clrMapOvr>
  <mc:AlternateContent xmlns:mc="http://schemas.openxmlformats.org/markup-compatibility/2006" xmlns:p14="http://schemas.microsoft.com/office/powerpoint/2010/main">
    <mc:Choice Requires="p14">
      <p:transition spd="slow" p14:dur="2000" advTm="34325"/>
    </mc:Choice>
    <mc:Fallback xmlns="">
      <p:transition spd="slow" advTm="34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46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512" objId="2"/>
        <p14:stopEvt time="34325"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611281" y="4239319"/>
            <a:ext cx="7766237" cy="6309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dirty="0" smtClean="0">
                <a:ln>
                  <a:noFill/>
                </a:ln>
                <a:solidFill>
                  <a:srgbClr val="363636"/>
                </a:solidFill>
                <a:effectLst/>
                <a:latin typeface="BlinkMacSystemFont"/>
              </a:rPr>
              <a:t/>
            </a:r>
            <a:br>
              <a:rPr kumimoji="0" lang="en-US" altLang="en-US" sz="1200" b="1" i="0" u="sng" strike="noStrike" cap="none" normalizeH="0" baseline="0" dirty="0" smtClean="0">
                <a:ln>
                  <a:noFill/>
                </a:ln>
                <a:solidFill>
                  <a:srgbClr val="363636"/>
                </a:solidFill>
                <a:effectLst/>
                <a:latin typeface="BlinkMacSystemFont"/>
              </a:rPr>
            </a:br>
            <a:endParaRPr kumimoji="0" lang="en-US" altLang="en-US"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363636"/>
                </a:solidFill>
                <a:effectLst/>
                <a:latin typeface="BlinkMacSystemFont"/>
              </a:rPr>
              <a:t>  </a:t>
            </a:r>
            <a:endParaRPr kumimoji="0" lang="en-US" altLang="en-US" sz="1100" b="0" i="0" u="none" strike="noStrike" cap="none" normalizeH="0" baseline="0" dirty="0" smtClean="0">
              <a:ln>
                <a:noFill/>
              </a:ln>
              <a:solidFill>
                <a:schemeClr val="tx1"/>
              </a:solidFill>
              <a:effectLst/>
            </a:endParaRPr>
          </a:p>
        </p:txBody>
      </p:sp>
      <p:pic>
        <p:nvPicPr>
          <p:cNvPr id="6146" name="Picture 2" descr="https://img.loigiaihay.com/picture/2018/0304/hinh-29f-f-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943" y="3491696"/>
            <a:ext cx="11743508" cy="2757130"/>
          </a:xfrm>
          <a:prstGeom prst="rect">
            <a:avLst/>
          </a:prstGeom>
          <a:noFill/>
          <a:extLst>
            <a:ext uri="{909E8E84-426E-40DD-AFC4-6F175D3DCCD1}">
              <a14:hiddenFill xmlns:a14="http://schemas.microsoft.com/office/drawing/2010/main">
                <a:solidFill>
                  <a:srgbClr val="FFFFFF"/>
                </a:solidFill>
              </a14:hiddenFill>
            </a:ext>
          </a:extLst>
        </p:spPr>
      </p:pic>
      <p:pic>
        <p:nvPicPr>
          <p:cNvPr id="4" name="track-8ff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10437" y="281898"/>
            <a:ext cx="609600" cy="609600"/>
          </a:xfrm>
          <a:prstGeom prst="rect">
            <a:avLst/>
          </a:prstGeom>
        </p:spPr>
      </p:pic>
      <p:graphicFrame>
        <p:nvGraphicFramePr>
          <p:cNvPr id="6" name="Table 5"/>
          <p:cNvGraphicFramePr>
            <a:graphicFrameLocks noGrp="1"/>
          </p:cNvGraphicFramePr>
          <p:nvPr>
            <p:extLst/>
          </p:nvPr>
        </p:nvGraphicFramePr>
        <p:xfrm>
          <a:off x="1051314" y="1248339"/>
          <a:ext cx="3067886" cy="1036320"/>
        </p:xfrm>
        <a:graphic>
          <a:graphicData uri="http://schemas.openxmlformats.org/drawingml/2006/table">
            <a:tbl>
              <a:tblPr/>
              <a:tblGrid>
                <a:gridCol w="1533943">
                  <a:extLst>
                    <a:ext uri="{9D8B030D-6E8A-4147-A177-3AD203B41FA5}">
                      <a16:colId xmlns:a16="http://schemas.microsoft.com/office/drawing/2014/main" val="523028319"/>
                    </a:ext>
                  </a:extLst>
                </a:gridCol>
                <a:gridCol w="1533943">
                  <a:extLst>
                    <a:ext uri="{9D8B030D-6E8A-4147-A177-3AD203B41FA5}">
                      <a16:colId xmlns:a16="http://schemas.microsoft.com/office/drawing/2014/main" val="2011526331"/>
                    </a:ext>
                  </a:extLst>
                </a:gridCol>
              </a:tblGrid>
              <a:tr h="0">
                <a:tc>
                  <a:txBody>
                    <a:bodyPr/>
                    <a:lstStyle/>
                    <a:p>
                      <a:r>
                        <a:rPr lang="en-US" sz="4000" b="1" dirty="0" err="1">
                          <a:solidFill>
                            <a:schemeClr val="accent6">
                              <a:lumMod val="75000"/>
                            </a:schemeClr>
                          </a:solidFill>
                          <a:effectLst/>
                          <a:latin typeface="Times New Roman" panose="02020603050405020304" pitchFamily="18" charset="0"/>
                          <a:cs typeface="Times New Roman" panose="02020603050405020304" pitchFamily="18" charset="0"/>
                        </a:rPr>
                        <a:t>oo</a:t>
                      </a:r>
                      <a:endParaRPr lang="en-US" sz="4000" dirty="0">
                        <a:solidFill>
                          <a:schemeClr val="accent6">
                            <a:lumMod val="75000"/>
                          </a:schemeClr>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r>
                        <a:rPr lang="en-US" sz="2800" b="1" dirty="0">
                          <a:solidFill>
                            <a:srgbClr val="FF0000"/>
                          </a:solidFill>
                          <a:effectLst/>
                          <a:latin typeface="Times New Roman" panose="02020603050405020304" pitchFamily="18" charset="0"/>
                          <a:cs typeface="Times New Roman" panose="02020603050405020304" pitchFamily="18" charset="0"/>
                        </a:rPr>
                        <a:t> </a:t>
                      </a:r>
                      <a:endParaRPr lang="en-US" sz="2800" dirty="0">
                        <a:solidFill>
                          <a:srgbClr val="FF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483331185"/>
                  </a:ext>
                </a:extLst>
              </a:tr>
              <a:tr h="0">
                <a:tc>
                  <a:txBody>
                    <a:bodyPr/>
                    <a:lstStyle/>
                    <a:p>
                      <a:r>
                        <a:rPr lang="en-US" sz="2800" b="1" dirty="0">
                          <a:solidFill>
                            <a:srgbClr val="FF0000"/>
                          </a:solidFill>
                          <a:effectLst/>
                          <a:latin typeface="Times New Roman" panose="02020603050405020304" pitchFamily="18" charset="0"/>
                          <a:cs typeface="Times New Roman" panose="02020603050405020304" pitchFamily="18" charset="0"/>
                        </a:rPr>
                        <a:t>moon</a:t>
                      </a:r>
                      <a:endParaRPr lang="en-US" sz="2800" dirty="0">
                        <a:solidFill>
                          <a:srgbClr val="FF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r>
                        <a:rPr lang="en-US" sz="2800" b="1" dirty="0">
                          <a:solidFill>
                            <a:srgbClr val="FF0000"/>
                          </a:solidFill>
                          <a:effectLst/>
                          <a:latin typeface="Times New Roman" panose="02020603050405020304" pitchFamily="18" charset="0"/>
                          <a:cs typeface="Times New Roman" panose="02020603050405020304" pitchFamily="18" charset="0"/>
                        </a:rPr>
                        <a:t>boot</a:t>
                      </a:r>
                      <a:endParaRPr lang="en-US" sz="2800" dirty="0">
                        <a:solidFill>
                          <a:srgbClr val="FF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4026670587"/>
                  </a:ext>
                </a:extLst>
              </a:tr>
            </a:tbl>
          </a:graphicData>
        </a:graphic>
      </p:graphicFrame>
      <p:sp>
        <p:nvSpPr>
          <p:cNvPr id="7" name="Rectangle 1"/>
          <p:cNvSpPr>
            <a:spLocks noChangeArrowheads="1"/>
          </p:cNvSpPr>
          <p:nvPr/>
        </p:nvSpPr>
        <p:spPr bwMode="auto">
          <a:xfrm>
            <a:off x="705410" y="268719"/>
            <a:ext cx="5265083"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rPr>
              <a:t>1. Listen, point, and repeat.</a:t>
            </a:r>
            <a:endParaRPr kumimoji="0" lang="en-US" altLang="en-US" sz="2400" b="0"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4854523" y="1259691"/>
          <a:ext cx="3244036" cy="1036320"/>
        </p:xfrm>
        <a:graphic>
          <a:graphicData uri="http://schemas.openxmlformats.org/drawingml/2006/table">
            <a:tbl>
              <a:tblPr/>
              <a:tblGrid>
                <a:gridCol w="1622018">
                  <a:extLst>
                    <a:ext uri="{9D8B030D-6E8A-4147-A177-3AD203B41FA5}">
                      <a16:colId xmlns:a16="http://schemas.microsoft.com/office/drawing/2014/main" val="489924187"/>
                    </a:ext>
                  </a:extLst>
                </a:gridCol>
                <a:gridCol w="1622018">
                  <a:extLst>
                    <a:ext uri="{9D8B030D-6E8A-4147-A177-3AD203B41FA5}">
                      <a16:colId xmlns:a16="http://schemas.microsoft.com/office/drawing/2014/main" val="774342365"/>
                    </a:ext>
                  </a:extLst>
                </a:gridCol>
              </a:tblGrid>
              <a:tr h="0">
                <a:tc>
                  <a:txBody>
                    <a:bodyPr/>
                    <a:lstStyle/>
                    <a:p>
                      <a:r>
                        <a:rPr lang="en-US" sz="4000" b="1" dirty="0" err="1">
                          <a:solidFill>
                            <a:schemeClr val="accent6">
                              <a:lumMod val="75000"/>
                            </a:schemeClr>
                          </a:solidFill>
                          <a:effectLst/>
                          <a:latin typeface="Times New Roman" panose="02020603050405020304" pitchFamily="18" charset="0"/>
                          <a:cs typeface="Times New Roman" panose="02020603050405020304" pitchFamily="18" charset="0"/>
                        </a:rPr>
                        <a:t>ue</a:t>
                      </a:r>
                      <a:endParaRPr lang="en-US" sz="4000" dirty="0">
                        <a:solidFill>
                          <a:schemeClr val="accent6">
                            <a:lumMod val="75000"/>
                          </a:schemeClr>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r>
                        <a:rPr lang="en-US" sz="2800" b="1">
                          <a:solidFill>
                            <a:srgbClr val="FF0000"/>
                          </a:solidFill>
                          <a:effectLst/>
                          <a:latin typeface="Times New Roman" panose="02020603050405020304" pitchFamily="18" charset="0"/>
                          <a:cs typeface="Times New Roman" panose="02020603050405020304" pitchFamily="18" charset="0"/>
                        </a:rPr>
                        <a:t> </a:t>
                      </a:r>
                      <a:endParaRPr lang="en-US" sz="2800">
                        <a:solidFill>
                          <a:srgbClr val="FF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837545040"/>
                  </a:ext>
                </a:extLst>
              </a:tr>
              <a:tr h="0">
                <a:tc>
                  <a:txBody>
                    <a:bodyPr/>
                    <a:lstStyle/>
                    <a:p>
                      <a:r>
                        <a:rPr lang="en-US" sz="2800" b="1" dirty="0" smtClean="0">
                          <a:solidFill>
                            <a:srgbClr val="FF0000"/>
                          </a:solidFill>
                          <a:effectLst/>
                          <a:latin typeface="Times New Roman" panose="02020603050405020304" pitchFamily="18" charset="0"/>
                          <a:cs typeface="Times New Roman" panose="02020603050405020304" pitchFamily="18" charset="0"/>
                        </a:rPr>
                        <a:t>blue        </a:t>
                      </a:r>
                      <a:endParaRPr lang="en-US" sz="2800" dirty="0">
                        <a:solidFill>
                          <a:srgbClr val="FF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r>
                        <a:rPr lang="en-US" sz="2800" b="1" dirty="0">
                          <a:solidFill>
                            <a:srgbClr val="FF0000"/>
                          </a:solidFill>
                          <a:effectLst/>
                          <a:latin typeface="Times New Roman" panose="02020603050405020304" pitchFamily="18" charset="0"/>
                          <a:cs typeface="Times New Roman" panose="02020603050405020304" pitchFamily="18" charset="0"/>
                        </a:rPr>
                        <a:t>glue</a:t>
                      </a:r>
                      <a:endParaRPr lang="en-US" sz="2800" dirty="0">
                        <a:solidFill>
                          <a:srgbClr val="FF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4104337479"/>
                  </a:ext>
                </a:extLst>
              </a:tr>
            </a:tbl>
          </a:graphicData>
        </a:graphic>
      </p:graphicFrame>
      <p:graphicFrame>
        <p:nvGraphicFramePr>
          <p:cNvPr id="8" name="Table 7"/>
          <p:cNvGraphicFramePr>
            <a:graphicFrameLocks noGrp="1"/>
          </p:cNvGraphicFramePr>
          <p:nvPr/>
        </p:nvGraphicFramePr>
        <p:xfrm>
          <a:off x="8817429" y="1318557"/>
          <a:ext cx="3005216" cy="1066801"/>
        </p:xfrm>
        <a:graphic>
          <a:graphicData uri="http://schemas.openxmlformats.org/drawingml/2006/table">
            <a:tbl>
              <a:tblPr/>
              <a:tblGrid>
                <a:gridCol w="1502608">
                  <a:extLst>
                    <a:ext uri="{9D8B030D-6E8A-4147-A177-3AD203B41FA5}">
                      <a16:colId xmlns:a16="http://schemas.microsoft.com/office/drawing/2014/main" val="4059059861"/>
                    </a:ext>
                  </a:extLst>
                </a:gridCol>
                <a:gridCol w="1502608">
                  <a:extLst>
                    <a:ext uri="{9D8B030D-6E8A-4147-A177-3AD203B41FA5}">
                      <a16:colId xmlns:a16="http://schemas.microsoft.com/office/drawing/2014/main" val="2119662189"/>
                    </a:ext>
                  </a:extLst>
                </a:gridCol>
              </a:tblGrid>
              <a:tr h="457201">
                <a:tc>
                  <a:txBody>
                    <a:bodyPr/>
                    <a:lstStyle/>
                    <a:p>
                      <a:r>
                        <a:rPr lang="en-US" sz="4000" b="1" dirty="0" err="1">
                          <a:solidFill>
                            <a:schemeClr val="accent6">
                              <a:lumMod val="75000"/>
                            </a:schemeClr>
                          </a:solidFill>
                          <a:effectLst/>
                          <a:latin typeface="Times New Roman" panose="02020603050405020304" pitchFamily="18" charset="0"/>
                          <a:cs typeface="Times New Roman" panose="02020603050405020304" pitchFamily="18" charset="0"/>
                        </a:rPr>
                        <a:t>u_e</a:t>
                      </a:r>
                      <a:endParaRPr lang="en-US" sz="4000" dirty="0">
                        <a:solidFill>
                          <a:schemeClr val="accent6">
                            <a:lumMod val="75000"/>
                          </a:schemeClr>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r>
                        <a:rPr lang="en-US" sz="2800" b="1">
                          <a:solidFill>
                            <a:srgbClr val="FF0000"/>
                          </a:solidFill>
                          <a:effectLst/>
                          <a:latin typeface="Times New Roman" panose="02020603050405020304" pitchFamily="18" charset="0"/>
                          <a:cs typeface="Times New Roman" panose="02020603050405020304" pitchFamily="18" charset="0"/>
                        </a:rPr>
                        <a:t> </a:t>
                      </a:r>
                      <a:endParaRPr lang="en-US" sz="2800">
                        <a:solidFill>
                          <a:srgbClr val="FF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879302092"/>
                  </a:ext>
                </a:extLst>
              </a:tr>
              <a:tr h="457201">
                <a:tc>
                  <a:txBody>
                    <a:bodyPr/>
                    <a:lstStyle/>
                    <a:p>
                      <a:r>
                        <a:rPr lang="en-US" sz="2800" b="1" dirty="0">
                          <a:solidFill>
                            <a:srgbClr val="FF0000"/>
                          </a:solidFill>
                          <a:effectLst/>
                          <a:latin typeface="Times New Roman" panose="02020603050405020304" pitchFamily="18" charset="0"/>
                          <a:cs typeface="Times New Roman" panose="02020603050405020304" pitchFamily="18" charset="0"/>
                        </a:rPr>
                        <a:t>tune</a:t>
                      </a:r>
                      <a:endParaRPr lang="en-US" sz="2800" dirty="0">
                        <a:solidFill>
                          <a:srgbClr val="FF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r>
                        <a:rPr lang="en-US" sz="2800" b="1" dirty="0">
                          <a:solidFill>
                            <a:srgbClr val="FF0000"/>
                          </a:solidFill>
                          <a:effectLst/>
                          <a:latin typeface="Times New Roman" panose="02020603050405020304" pitchFamily="18" charset="0"/>
                          <a:cs typeface="Times New Roman" panose="02020603050405020304" pitchFamily="18" charset="0"/>
                        </a:rPr>
                        <a:t>tube</a:t>
                      </a:r>
                      <a:endParaRPr lang="en-US" sz="2800" dirty="0">
                        <a:solidFill>
                          <a:srgbClr val="FF0000"/>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567596458"/>
                  </a:ext>
                </a:extLst>
              </a:tr>
            </a:tbl>
          </a:graphicData>
        </a:graphic>
      </p:graphicFrame>
      <p:sp>
        <p:nvSpPr>
          <p:cNvPr id="9" name="Rectangle 8"/>
          <p:cNvSpPr/>
          <p:nvPr/>
        </p:nvSpPr>
        <p:spPr>
          <a:xfrm>
            <a:off x="705410" y="2829262"/>
            <a:ext cx="1191004" cy="584775"/>
          </a:xfrm>
          <a:prstGeom prst="rect">
            <a:avLst/>
          </a:prstGeom>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moon</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870191" y="2806222"/>
            <a:ext cx="1249009" cy="584775"/>
          </a:xfrm>
          <a:prstGeom prst="rect">
            <a:avLst/>
          </a:prstGeom>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boot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982842" y="2771448"/>
            <a:ext cx="1353406" cy="584775"/>
          </a:xfrm>
          <a:prstGeom prst="rect">
            <a:avLst/>
          </a:prstGeom>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blue </a:t>
            </a:r>
            <a:endParaRPr lang="en-US" sz="3200" dirty="0">
              <a:solidFill>
                <a:srgbClr val="7030A0"/>
              </a:solidFill>
            </a:endParaRPr>
          </a:p>
        </p:txBody>
      </p:sp>
      <p:sp>
        <p:nvSpPr>
          <p:cNvPr id="12" name="Rectangle 11"/>
          <p:cNvSpPr/>
          <p:nvPr/>
        </p:nvSpPr>
        <p:spPr>
          <a:xfrm>
            <a:off x="6860091" y="2771448"/>
            <a:ext cx="1190547" cy="584775"/>
          </a:xfrm>
          <a:prstGeom prst="rect">
            <a:avLst/>
          </a:prstGeom>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glue</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739784" y="2856571"/>
            <a:ext cx="1249009" cy="584775"/>
          </a:xfrm>
          <a:prstGeom prst="rect">
            <a:avLst/>
          </a:prstGeom>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tune</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0413536" y="2906921"/>
            <a:ext cx="1249009" cy="584775"/>
          </a:xfrm>
          <a:prstGeom prst="rect">
            <a:avLst/>
          </a:prstGeom>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tube</a:t>
            </a:r>
            <a:endParaRPr lang="en-US" sz="3200" dirty="0">
              <a:solidFill>
                <a:srgbClr val="7030A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70401607"/>
      </p:ext>
    </p:extLst>
  </p:cSld>
  <p:clrMapOvr>
    <a:masterClrMapping/>
  </p:clrMapOvr>
  <mc:AlternateContent xmlns:mc="http://schemas.openxmlformats.org/markup-compatibility/2006" xmlns:p14="http://schemas.microsoft.com/office/powerpoint/2010/main">
    <mc:Choice Requires="p14">
      <p:transition spd="slow" p14:dur="2000" advTm="61281"/>
    </mc:Choice>
    <mc:Fallback xmlns="">
      <p:transition spd="slow" advTm="61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60368" fill="hold"/>
                                        <p:tgtEl>
                                          <p:spTgt spid="4"/>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4"/>
                </p:tgtEl>
              </p:cMediaNode>
            </p:audio>
            <p:audio isNarration="1">
              <p:cMediaNode vol="80000" showWhenStopped="0">
                <p:cTn id="45" fill="hold" display="0">
                  <p:stCondLst>
                    <p:cond delay="indefinite"/>
                  </p:stCondLst>
                  <p:endCondLst>
                    <p:cond evt="onStopAudio" delay="0">
                      <p:tgtEl>
                        <p:sldTgt/>
                      </p:tgtEl>
                    </p:cond>
                  </p:endCondLst>
                </p:cTn>
                <p:tgtEl>
                  <p:spTgt spid="2"/>
                </p:tgtEl>
              </p:cMediaNode>
            </p:audio>
          </p:childTnLst>
        </p:cTn>
      </p:par>
    </p:tnLst>
    <p:bldLst>
      <p:bldP spid="9" grpId="0"/>
      <p:bldP spid="10" grpId="0"/>
      <p:bldP spid="11" grpId="0"/>
      <p:bldP spid="12" grpId="0"/>
      <p:bldP spid="13" grpId="0"/>
      <p:bldP spid="14" grpId="0"/>
    </p:bldLst>
  </p:timing>
  <p:extLst>
    <p:ext uri="{E180D4A7-C9FB-4DFB-919C-405C955672EB}">
      <p14:showEvtLst xmlns:p14="http://schemas.microsoft.com/office/powerpoint/2010/main">
        <p14:playEvt time="3411" objId="4"/>
        <p14:stopEvt time="61281"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ck-9ff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4075" y="156865"/>
            <a:ext cx="609600" cy="609600"/>
          </a:xfrm>
          <a:prstGeom prst="rect">
            <a:avLst/>
          </a:prstGeom>
        </p:spPr>
      </p:pic>
      <p:sp>
        <p:nvSpPr>
          <p:cNvPr id="6" name="Rectangle 5"/>
          <p:cNvSpPr/>
          <p:nvPr/>
        </p:nvSpPr>
        <p:spPr>
          <a:xfrm>
            <a:off x="639813" y="304800"/>
            <a:ext cx="3331296" cy="523220"/>
          </a:xfrm>
          <a:prstGeom prst="rect">
            <a:avLst/>
          </a:prstGeom>
        </p:spPr>
        <p:txBody>
          <a:bodyPr wrap="square">
            <a:spAutoFit/>
          </a:bodyPr>
          <a:lstStyle/>
          <a:p>
            <a:pPr lvl="0" algn="just" eaLnBrk="0" fontAlgn="base" hangingPunct="0">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2. Listen and chant.</a:t>
            </a:r>
            <a:endParaRPr lang="en-US" altLang="en-US" sz="2400" dirty="0">
              <a:solidFill>
                <a:srgbClr val="0070C0"/>
              </a:solidFill>
              <a:latin typeface="Times New Roman" panose="02020603050405020304" pitchFamily="18" charset="0"/>
              <a:cs typeface="Times New Roman" panose="02020603050405020304" pitchFamily="18" charset="0"/>
            </a:endParaRPr>
          </a:p>
        </p:txBody>
      </p:sp>
      <p:pic>
        <p:nvPicPr>
          <p:cNvPr id="3" name="Picture 3" descr="https://img.loigiaihay.com/picture/2018/0304/hinh-30f-f-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198" y="828019"/>
            <a:ext cx="11704402" cy="5611969"/>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5392538"/>
      </p:ext>
    </p:extLst>
  </p:cSld>
  <p:clrMapOvr>
    <a:masterClrMapping/>
  </p:clrMapOvr>
  <mc:AlternateContent xmlns:mc="http://schemas.openxmlformats.org/markup-compatibility/2006" xmlns:p14="http://schemas.microsoft.com/office/powerpoint/2010/main">
    <mc:Choice Requires="p14">
      <p:transition spd="slow" p14:dur="2000" advTm="32649"/>
    </mc:Choice>
    <mc:Fallback xmlns="">
      <p:transition spd="slow" advTm="3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87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2305" objId="4"/>
        <p14:stopEvt time="32649"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ck-9ff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194075" y="156865"/>
            <a:ext cx="609600" cy="609600"/>
          </a:xfrm>
          <a:prstGeom prst="rect">
            <a:avLst/>
          </a:prstGeom>
        </p:spPr>
      </p:pic>
      <p:pic>
        <p:nvPicPr>
          <p:cNvPr id="3" name="Picture 3" descr="https://img.loigiaihay.com/picture/2018/0304/hinh-30f-f-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949" y="1536972"/>
            <a:ext cx="11704402" cy="497870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10521824" y="3432551"/>
            <a:ext cx="973991" cy="541391"/>
          </a:xfrm>
          <a:prstGeom prst="ellipse">
            <a:avLst/>
          </a:prstGeom>
          <a:noFill/>
          <a:ln w="41275" cmpd="sng">
            <a:solidFill>
              <a:srgbClr val="0070C0">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523866" y="3937106"/>
            <a:ext cx="871382" cy="543206"/>
          </a:xfrm>
          <a:prstGeom prst="ellipse">
            <a:avLst/>
          </a:prstGeom>
          <a:noFill/>
          <a:ln w="41275" cmpd="sng">
            <a:solidFill>
              <a:srgbClr val="0070C0">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074111" y="4553785"/>
            <a:ext cx="870926" cy="520424"/>
          </a:xfrm>
          <a:prstGeom prst="ellipse">
            <a:avLst/>
          </a:prstGeom>
          <a:noFill/>
          <a:ln w="41275" cmpd="sng">
            <a:solidFill>
              <a:srgbClr val="0070C0">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801813" y="3900270"/>
            <a:ext cx="751057" cy="616879"/>
          </a:xfrm>
          <a:prstGeom prst="ellipse">
            <a:avLst/>
          </a:prstGeom>
          <a:noFill/>
          <a:ln w="41275" cmpd="sng">
            <a:solidFill>
              <a:srgbClr val="0070C0">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563845" y="3299720"/>
            <a:ext cx="692476" cy="674221"/>
          </a:xfrm>
          <a:prstGeom prst="ellipse">
            <a:avLst/>
          </a:prstGeom>
          <a:noFill/>
          <a:ln w="41275" cmpd="sng">
            <a:solidFill>
              <a:srgbClr val="0070C0">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63529" y="3937106"/>
            <a:ext cx="867591" cy="543206"/>
          </a:xfrm>
          <a:prstGeom prst="ellipse">
            <a:avLst/>
          </a:prstGeom>
          <a:noFill/>
          <a:ln w="41275" cmpd="sng">
            <a:solidFill>
              <a:srgbClr val="0070C0">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440265" y="4517148"/>
            <a:ext cx="790347" cy="593699"/>
          </a:xfrm>
          <a:prstGeom prst="ellipse">
            <a:avLst/>
          </a:prstGeom>
          <a:noFill/>
          <a:ln w="41275" cmpd="sng">
            <a:solidFill>
              <a:srgbClr val="0070C0">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383739" y="2756514"/>
            <a:ext cx="867591" cy="543206"/>
          </a:xfrm>
          <a:prstGeom prst="ellipse">
            <a:avLst/>
          </a:prstGeom>
          <a:noFill/>
          <a:ln w="41275" cmpd="sng">
            <a:solidFill>
              <a:srgbClr val="0070C0">
                <a:alpha val="9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430000" y="6096000"/>
            <a:ext cx="609600" cy="609600"/>
          </a:xfrm>
          <a:prstGeom prst="rect">
            <a:avLst/>
          </a:prstGeom>
        </p:spPr>
      </p:pic>
      <p:sp>
        <p:nvSpPr>
          <p:cNvPr id="17" name="Rectangle 16"/>
          <p:cNvSpPr/>
          <p:nvPr/>
        </p:nvSpPr>
        <p:spPr>
          <a:xfrm>
            <a:off x="664349" y="931388"/>
            <a:ext cx="9719033" cy="523220"/>
          </a:xfrm>
          <a:prstGeom prst="rect">
            <a:avLst/>
          </a:prstGeom>
        </p:spPr>
        <p:txBody>
          <a:bodyPr wrap="square">
            <a:spAutoFit/>
          </a:bodyPr>
          <a:lstStyle/>
          <a:p>
            <a:pPr lvl="0" algn="just" eaLnBrk="0" fontAlgn="base" hangingPunct="0">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3. Read the chant again. Circle the words with </a:t>
            </a:r>
            <a:r>
              <a:rPr lang="en-US" altLang="en-US" sz="2800" b="1" dirty="0" err="1">
                <a:solidFill>
                  <a:srgbClr val="0070C0"/>
                </a:solidFill>
                <a:latin typeface="Times New Roman" panose="02020603050405020304" pitchFamily="18" charset="0"/>
                <a:cs typeface="Times New Roman" panose="02020603050405020304" pitchFamily="18" charset="0"/>
              </a:rPr>
              <a:t>oo</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ue</a:t>
            </a:r>
            <a:r>
              <a:rPr lang="en-US" altLang="en-US" sz="2800" b="1" dirty="0">
                <a:solidFill>
                  <a:srgbClr val="0070C0"/>
                </a:solidFill>
                <a:latin typeface="Times New Roman" panose="02020603050405020304" pitchFamily="18" charset="0"/>
                <a:cs typeface="Times New Roman" panose="02020603050405020304" pitchFamily="18" charset="0"/>
              </a:rPr>
              <a:t> and </a:t>
            </a:r>
            <a:r>
              <a:rPr lang="en-US" altLang="en-US" sz="2800" b="1" dirty="0" err="1">
                <a:solidFill>
                  <a:srgbClr val="0070C0"/>
                </a:solidFill>
                <a:latin typeface="Times New Roman" panose="02020603050405020304" pitchFamily="18" charset="0"/>
                <a:cs typeface="Times New Roman" panose="02020603050405020304" pitchFamily="18" charset="0"/>
              </a:rPr>
              <a:t>u_e</a:t>
            </a:r>
            <a:r>
              <a:rPr lang="en-US" altLang="en-US" sz="2800" b="1" dirty="0">
                <a:solidFill>
                  <a:srgbClr val="0070C0"/>
                </a:solidFill>
                <a:latin typeface="Times New Roman" panose="02020603050405020304" pitchFamily="18" charset="0"/>
                <a:cs typeface="Times New Roman" panose="02020603050405020304" pitchFamily="18" charset="0"/>
              </a:rPr>
              <a:t>.</a:t>
            </a:r>
            <a:endParaRPr lang="en-US" altLang="en-US" sz="2400"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03413607"/>
      </p:ext>
    </p:extLst>
  </p:cSld>
  <p:clrMapOvr>
    <a:masterClrMapping/>
  </p:clrMapOvr>
  <mc:AlternateContent xmlns:mc="http://schemas.openxmlformats.org/markup-compatibility/2006" xmlns:p14="http://schemas.microsoft.com/office/powerpoint/2010/main">
    <mc:Choice Requires="p14">
      <p:transition spd="slow" p14:dur="2000" advTm="34117"/>
    </mc:Choice>
    <mc:Fallback xmlns="">
      <p:transition spd="slow" advTm="3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37877" fill="hold"/>
                                        <p:tgtEl>
                                          <p:spTgt spid="4"/>
                                        </p:tgtEl>
                                      </p:cBhvr>
                                    </p:cmd>
                                  </p:childTnLst>
                                </p:cTn>
                              </p:par>
                            </p:childTnLst>
                          </p:cTn>
                        </p:par>
                      </p:childTnLst>
                    </p:cTn>
                  </p:par>
                </p:childTnLst>
              </p:cTn>
              <p:nextCondLst>
                <p:cond evt="onClick" delay="0">
                  <p:tgtEl>
                    <p:spTgt spid="4"/>
                  </p:tgtEl>
                </p:cond>
              </p:nextCondLst>
            </p:seq>
            <p:audio>
              <p:cMediaNode vol="80000">
                <p:cTn id="54" fill="hold" display="0">
                  <p:stCondLst>
                    <p:cond delay="indefinite"/>
                  </p:stCondLst>
                  <p:endCondLst>
                    <p:cond evt="onStopAudio" delay="0">
                      <p:tgtEl>
                        <p:sldTgt/>
                      </p:tgtEl>
                    </p:cond>
                  </p:endCondLst>
                </p:cTn>
                <p:tgtEl>
                  <p:spTgt spid="4"/>
                </p:tgtEl>
              </p:cMediaNode>
            </p:audio>
            <p:audio isNarration="1">
              <p:cMediaNode vol="80000" showWhenStopped="0">
                <p:cTn id="55" fill="hold" display="0">
                  <p:stCondLst>
                    <p:cond delay="indefinite"/>
                  </p:stCondLst>
                  <p:endCondLst>
                    <p:cond evt="onStopAudio" delay="0">
                      <p:tgtEl>
                        <p:sldTgt/>
                      </p:tgtEl>
                    </p:cond>
                  </p:endCondLst>
                </p:cTn>
                <p:tgtEl>
                  <p:spTgt spid="16"/>
                </p:tgtEl>
              </p:cMediaNode>
            </p:audio>
          </p:childTnLst>
        </p:cTn>
      </p:par>
    </p:tnLst>
    <p:bldLst>
      <p:bldP spid="8" grpId="0" animBg="1"/>
      <p:bldP spid="9" grpId="0" animBg="1"/>
      <p:bldP spid="10" grpId="0" animBg="1"/>
      <p:bldP spid="11" grpId="0" animBg="1"/>
      <p:bldP spid="12" grpId="0" animBg="1"/>
      <p:bldP spid="13" grpId="0" animBg="1"/>
      <p:bldP spid="14" grpId="0" animBg="1"/>
      <p:bldP spid="15" grpId="0" animBg="1"/>
    </p:bldLst>
  </p:timing>
  <p:extLst>
    <p:ext uri="{E180D4A7-C9FB-4DFB-919C-405C955672EB}">
      <p14:showEvtLst xmlns:p14="http://schemas.microsoft.com/office/powerpoint/2010/main">
        <p14:playEvt time="2789" objId="4"/>
        <p14:stopEvt time="34117"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img.loigiaihay.com/picture/2018/0304/hinh-31f-f-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728" y="630064"/>
            <a:ext cx="11677404" cy="58626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7245" y="0"/>
            <a:ext cx="3187091" cy="523220"/>
          </a:xfrm>
          <a:prstGeom prst="rect">
            <a:avLst/>
          </a:prstGeom>
        </p:spPr>
        <p:txBody>
          <a:bodyPr wrap="none">
            <a:spAutoFit/>
          </a:bodyPr>
          <a:lstStyle/>
          <a:p>
            <a:pPr lvl="0" algn="just" eaLnBrk="0" fontAlgn="base" hangingPunct="0">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4. Match and write.</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cxnSp>
        <p:nvCxnSpPr>
          <p:cNvPr id="17" name="Straight Connector 16"/>
          <p:cNvCxnSpPr/>
          <p:nvPr/>
        </p:nvCxnSpPr>
        <p:spPr>
          <a:xfrm flipH="1">
            <a:off x="3924887" y="2515772"/>
            <a:ext cx="1745565" cy="1045608"/>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07848" y="2784839"/>
            <a:ext cx="1291884" cy="2603923"/>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983131" y="1093284"/>
            <a:ext cx="1508608" cy="3967583"/>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700453" y="3207434"/>
            <a:ext cx="1557282" cy="666008"/>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645140" y="5130190"/>
            <a:ext cx="1745565" cy="1045608"/>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9823576"/>
      </p:ext>
    </p:extLst>
  </p:cSld>
  <p:clrMapOvr>
    <a:masterClrMapping/>
  </p:clrMapOvr>
  <mc:AlternateContent xmlns:mc="http://schemas.openxmlformats.org/markup-compatibility/2006" xmlns:p14="http://schemas.microsoft.com/office/powerpoint/2010/main">
    <mc:Choice Requires="p14">
      <p:transition spd="slow" p14:dur="2000" advTm="40295"/>
    </mc:Choice>
    <mc:Fallback xmlns="">
      <p:transition spd="slow" advTm="40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83325" y="153888"/>
            <a:ext cx="11129555" cy="39549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HAMMOCKS</a:t>
            </a:r>
          </a:p>
          <a:p>
            <a:pPr marL="457200" algn="just">
              <a:spcAft>
                <a:spcPts val="1000"/>
              </a:spcAft>
            </a:pPr>
            <a:r>
              <a:rPr lang="en-US" dirty="0">
                <a:solidFill>
                  <a:srgbClr val="002060"/>
                </a:solidFill>
                <a:latin typeface="Times New Roman" panose="02020603050405020304" pitchFamily="18" charset="0"/>
                <a:ea typeface="Calibri" panose="020F0502020204030204" pitchFamily="34" charset="0"/>
              </a:rPr>
              <a:t>Thousands of years ago, the Mayans used the bark from </a:t>
            </a:r>
            <a:r>
              <a:rPr lang="en-US" dirty="0" err="1">
                <a:solidFill>
                  <a:srgbClr val="002060"/>
                </a:solidFill>
                <a:latin typeface="Times New Roman" panose="02020603050405020304" pitchFamily="18" charset="0"/>
                <a:ea typeface="Calibri" panose="020F0502020204030204" pitchFamily="34" charset="0"/>
              </a:rPr>
              <a:t>hamack</a:t>
            </a:r>
            <a:r>
              <a:rPr lang="en-US" dirty="0">
                <a:solidFill>
                  <a:srgbClr val="002060"/>
                </a:solidFill>
                <a:latin typeface="Times New Roman" panose="02020603050405020304" pitchFamily="18" charset="0"/>
                <a:ea typeface="Calibri" panose="020F0502020204030204" pitchFamily="34" charset="0"/>
              </a:rPr>
              <a:t> trees to make a special kind of bed. These beds were hammocks. People used them to sit on or to sleep in. They were light and easy to carry. The Mayans often moved from place to place, and they didn’t want to carry heavy things.</a:t>
            </a:r>
            <a:endParaRPr lang="en-US" sz="1600" dirty="0">
              <a:solidFill>
                <a:srgbClr val="002060"/>
              </a:solidFill>
              <a:latin typeface="Times New Roman" panose="02020603050405020304" pitchFamily="18" charset="0"/>
              <a:ea typeface="SimSun" panose="02010600030101010101" pitchFamily="2" charset="-122"/>
            </a:endParaRPr>
          </a:p>
          <a:p>
            <a:pPr marL="457200" algn="just">
              <a:spcAft>
                <a:spcPts val="1000"/>
              </a:spcAft>
            </a:pPr>
            <a:r>
              <a:rPr lang="en-US" dirty="0">
                <a:solidFill>
                  <a:srgbClr val="002060"/>
                </a:solidFill>
                <a:latin typeface="Times New Roman" panose="02020603050405020304" pitchFamily="18" charset="0"/>
                <a:ea typeface="Calibri" panose="020F0502020204030204" pitchFamily="34" charset="0"/>
              </a:rPr>
              <a:t>The Mayans lived in rainforests. The weather was hot and there were lots of bugs, so it was difficult to sleep. Hammocks were perfect beds for the Mayans, because they weren’t on the ground.</a:t>
            </a:r>
            <a:endParaRPr lang="en-US" sz="1600" dirty="0">
              <a:solidFill>
                <a:srgbClr val="002060"/>
              </a:solidFill>
              <a:latin typeface="Times New Roman" panose="02020603050405020304" pitchFamily="18" charset="0"/>
              <a:ea typeface="SimSun" panose="02010600030101010101" pitchFamily="2" charset="-122"/>
            </a:endParaRPr>
          </a:p>
          <a:p>
            <a:pPr marL="457200" algn="just">
              <a:spcAft>
                <a:spcPts val="1000"/>
              </a:spcAft>
            </a:pPr>
            <a:r>
              <a:rPr lang="en-US" dirty="0">
                <a:solidFill>
                  <a:srgbClr val="002060"/>
                </a:solidFill>
                <a:latin typeface="Times New Roman" panose="02020603050405020304" pitchFamily="18" charset="0"/>
                <a:ea typeface="Calibri" panose="020F0502020204030204" pitchFamily="34" charset="0"/>
              </a:rPr>
              <a:t>At first, only people in hot countries had hammocks, but then a man called Christopher Columbus took hammocks to Europe. Soon, sailors on ships started to sleep in hammocks, because they were soft and comfortable</a:t>
            </a:r>
            <a:r>
              <a:rPr lang="en-US" dirty="0" smtClean="0">
                <a:solidFill>
                  <a:srgbClr val="002060"/>
                </a:solidFill>
                <a:latin typeface="Times New Roman" panose="02020603050405020304" pitchFamily="18" charset="0"/>
                <a:ea typeface="Calibri" panose="020F0502020204030204" pitchFamily="34" charset="0"/>
              </a:rPr>
              <a:t>.</a:t>
            </a:r>
          </a:p>
          <a:p>
            <a:pPr lvl="0" algn="just"/>
            <a:r>
              <a:rPr lang="en-US" altLang="en-US" sz="2000" dirty="0" smtClean="0">
                <a:solidFill>
                  <a:srgbClr val="002060"/>
                </a:solidFill>
                <a:latin typeface="Times New Roman" panose="02020603050405020304" pitchFamily="18" charset="0"/>
                <a:cs typeface="Times New Roman" panose="02020603050405020304" pitchFamily="18" charset="0"/>
              </a:rPr>
              <a:t>       Today</a:t>
            </a:r>
            <a:r>
              <a:rPr lang="en-US" altLang="en-US" sz="2000" dirty="0">
                <a:solidFill>
                  <a:srgbClr val="002060"/>
                </a:solidFill>
                <a:latin typeface="Times New Roman" panose="02020603050405020304" pitchFamily="18" charset="0"/>
                <a:cs typeface="Times New Roman" panose="02020603050405020304" pitchFamily="18" charset="0"/>
              </a:rPr>
              <a:t>, Mayan people in Central America still make hammocks, and people all over the world buy them to use in their backyards or </a:t>
            </a:r>
            <a:r>
              <a:rPr lang="en-US" altLang="en-US" sz="2000" dirty="0" smtClean="0">
                <a:solidFill>
                  <a:srgbClr val="002060"/>
                </a:solidFill>
                <a:latin typeface="Times New Roman" panose="02020603050405020304" pitchFamily="18" charset="0"/>
                <a:cs typeface="Times New Roman" panose="02020603050405020304" pitchFamily="18" charset="0"/>
              </a:rPr>
              <a:t>homes</a:t>
            </a:r>
            <a:r>
              <a:rPr lang="en-US" altLang="en-US" sz="2000" dirty="0">
                <a:solidFill>
                  <a:srgbClr val="002060"/>
                </a:solidFill>
                <a:latin typeface="Times New Roman" panose="02020603050405020304" pitchFamily="18" charset="0"/>
                <a:cs typeface="Times New Roman" panose="02020603050405020304" pitchFamily="18" charset="0"/>
              </a:rPr>
              <a:t>.</a:t>
            </a:r>
            <a:endParaRPr lang="en-US" altLang="en-US" dirty="0">
              <a:solidFill>
                <a:srgbClr val="002060"/>
              </a:solidFill>
              <a:latin typeface="Times New Roman" panose="02020603050405020304" pitchFamily="18" charset="0"/>
              <a:cs typeface="Times New Roman" panose="02020603050405020304" pitchFamily="18" charset="0"/>
            </a:endParaRPr>
          </a:p>
          <a:p>
            <a:pPr lvl="0" algn="just"/>
            <a:r>
              <a:rPr lang="en-US" altLang="en-US" sz="2000" dirty="0" smtClean="0">
                <a:solidFill>
                  <a:srgbClr val="002060"/>
                </a:solidFill>
                <a:latin typeface="Times New Roman" panose="02020603050405020304" pitchFamily="18" charset="0"/>
                <a:cs typeface="Times New Roman" panose="02020603050405020304" pitchFamily="18" charset="0"/>
              </a:rPr>
              <a:t>       Look </a:t>
            </a:r>
            <a:r>
              <a:rPr lang="en-US" altLang="en-US" sz="2000" dirty="0">
                <a:solidFill>
                  <a:srgbClr val="002060"/>
                </a:solidFill>
                <a:latin typeface="Times New Roman" panose="02020603050405020304" pitchFamily="18" charset="0"/>
                <a:cs typeface="Times New Roman" panose="02020603050405020304" pitchFamily="18" charset="0"/>
              </a:rPr>
              <a:t>around in Viet Nam and it is easy to see people reading, sleeping, and drinking in hammocks. They are everywhere — in people's houses, in cafes, and at the beach. Does your family have a hammock</a:t>
            </a:r>
            <a:r>
              <a:rPr lang="en-US" altLang="en-US" sz="2000" dirty="0" smtClean="0">
                <a:solidFill>
                  <a:srgbClr val="002060"/>
                </a:solidFill>
                <a:latin typeface="Times New Roman" panose="02020603050405020304" pitchFamily="18" charset="0"/>
                <a:cs typeface="Times New Roman" panose="02020603050405020304" pitchFamily="18" charset="0"/>
              </a:rPr>
              <a:t>?</a:t>
            </a:r>
            <a:endParaRPr lang="en-US" altLang="en-US"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https://img.loigiaihay.com/picture/2018/0304/hinh-32f-f-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6885" y="4488477"/>
            <a:ext cx="5187507" cy="2256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3325" y="4601210"/>
            <a:ext cx="5355772" cy="2031325"/>
          </a:xfrm>
          <a:prstGeom prst="rect">
            <a:avLst/>
          </a:prstGeom>
        </p:spPr>
        <p:txBody>
          <a:bodyPr wrap="square">
            <a:spAutoFit/>
          </a:bodyPr>
          <a:lstStyle/>
          <a:p>
            <a:pPr algn="just"/>
            <a:r>
              <a:rPr lang="en-US" b="1" dirty="0" smtClean="0">
                <a:solidFill>
                  <a:srgbClr val="00206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rPr>
              <a:t>Underline these words in the text. Guess their meanings and then check them in the </a:t>
            </a:r>
            <a:r>
              <a:rPr lang="en-US" b="1" dirty="0" smtClean="0">
                <a:solidFill>
                  <a:srgbClr val="C00000"/>
                </a:solidFill>
                <a:latin typeface="Times New Roman" panose="02020603050405020304" pitchFamily="18" charset="0"/>
                <a:cs typeface="Times New Roman" panose="02020603050405020304" pitchFamily="18" charset="0"/>
              </a:rPr>
              <a:t>dictionary.</a:t>
            </a:r>
            <a:endParaRPr lang="en-US" dirty="0" smtClean="0">
              <a:solidFill>
                <a:srgbClr val="C00000"/>
              </a:solidFill>
              <a:latin typeface="Times New Roman" panose="02020603050405020304" pitchFamily="18" charset="0"/>
              <a:cs typeface="Times New Roman" panose="02020603050405020304" pitchFamily="18" charset="0"/>
            </a:endParaRPr>
          </a:p>
          <a:p>
            <a:pPr algn="just"/>
            <a:r>
              <a:rPr lang="en-US" dirty="0" smtClean="0">
                <a:solidFill>
                  <a:srgbClr val="002060"/>
                </a:solidFill>
                <a:latin typeface="Times New Roman" panose="02020603050405020304" pitchFamily="18" charset="0"/>
                <a:cs typeface="Times New Roman" panose="02020603050405020304" pitchFamily="18" charset="0"/>
              </a:rPr>
              <a:t>heavy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nặng</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light: </a:t>
            </a:r>
            <a:r>
              <a:rPr lang="en-US" dirty="0" err="1">
                <a:solidFill>
                  <a:srgbClr val="002060"/>
                </a:solidFill>
                <a:latin typeface="Times New Roman" panose="02020603050405020304" pitchFamily="18" charset="0"/>
                <a:cs typeface="Times New Roman" panose="02020603050405020304" pitchFamily="18" charset="0"/>
              </a:rPr>
              <a:t>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sáng</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soft: </a:t>
            </a:r>
            <a:r>
              <a:rPr lang="en-US" dirty="0" err="1">
                <a:solidFill>
                  <a:srgbClr val="002060"/>
                </a:solidFill>
                <a:latin typeface="Times New Roman" panose="02020603050405020304" pitchFamily="18" charset="0"/>
                <a:cs typeface="Times New Roman" panose="02020603050405020304" pitchFamily="18" charset="0"/>
              </a:rPr>
              <a:t>mềm</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easy: </a:t>
            </a:r>
            <a:r>
              <a:rPr lang="en-US" dirty="0" err="1">
                <a:solidFill>
                  <a:srgbClr val="002060"/>
                </a:solidFill>
                <a:latin typeface="Times New Roman" panose="02020603050405020304" pitchFamily="18" charset="0"/>
                <a:cs typeface="Times New Roman" panose="02020603050405020304" pitchFamily="18" charset="0"/>
              </a:rPr>
              <a:t>dễ</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dàng</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difficult: </a:t>
            </a:r>
            <a:r>
              <a:rPr lang="en-US" dirty="0" err="1">
                <a:solidFill>
                  <a:srgbClr val="002060"/>
                </a:solidFill>
                <a:latin typeface="Times New Roman" panose="02020603050405020304" pitchFamily="18" charset="0"/>
                <a:cs typeface="Times New Roman" panose="02020603050405020304" pitchFamily="18" charset="0"/>
              </a:rPr>
              <a:t>khó</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4" name="hammo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79874" y="171994"/>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9210864"/>
      </p:ext>
    </p:extLst>
  </p:cSld>
  <p:clrMapOvr>
    <a:masterClrMapping/>
  </p:clrMapOvr>
  <mc:AlternateContent xmlns:mc="http://schemas.openxmlformats.org/markup-compatibility/2006" xmlns:p14="http://schemas.microsoft.com/office/powerpoint/2010/main">
    <mc:Choice Requires="p14">
      <p:transition spd="slow" p14:dur="2000" advTm="103466"/>
    </mc:Choice>
    <mc:Fallback xmlns="">
      <p:transition spd="slow" advTm="103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3549"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683" objId="4"/>
        <p14:stopEvt time="103466"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83325" y="153888"/>
            <a:ext cx="11129555" cy="39549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HAMMOCKS</a:t>
            </a:r>
          </a:p>
          <a:p>
            <a:pPr marL="457200" algn="just">
              <a:spcAft>
                <a:spcPts val="1000"/>
              </a:spcAft>
            </a:pPr>
            <a:r>
              <a:rPr lang="en-US" dirty="0">
                <a:solidFill>
                  <a:srgbClr val="002060"/>
                </a:solidFill>
                <a:latin typeface="Times New Roman" panose="02020603050405020304" pitchFamily="18" charset="0"/>
                <a:ea typeface="Calibri" panose="020F0502020204030204" pitchFamily="34" charset="0"/>
              </a:rPr>
              <a:t>Thousands of years ago, the Mayans used the bark from </a:t>
            </a:r>
            <a:r>
              <a:rPr lang="en-US" dirty="0" err="1">
                <a:solidFill>
                  <a:srgbClr val="002060"/>
                </a:solidFill>
                <a:latin typeface="Times New Roman" panose="02020603050405020304" pitchFamily="18" charset="0"/>
                <a:ea typeface="Calibri" panose="020F0502020204030204" pitchFamily="34" charset="0"/>
              </a:rPr>
              <a:t>hamack</a:t>
            </a:r>
            <a:r>
              <a:rPr lang="en-US" dirty="0">
                <a:solidFill>
                  <a:srgbClr val="002060"/>
                </a:solidFill>
                <a:latin typeface="Times New Roman" panose="02020603050405020304" pitchFamily="18" charset="0"/>
                <a:ea typeface="Calibri" panose="020F0502020204030204" pitchFamily="34" charset="0"/>
              </a:rPr>
              <a:t> trees to make a special kind of bed. These beds were hammocks. People used them to sit on or to sleep in. They were light and easy to carry. The Mayans often moved from place to place, and they didn’t want to carry heavy things.</a:t>
            </a:r>
            <a:endParaRPr lang="en-US" sz="1600" dirty="0">
              <a:solidFill>
                <a:srgbClr val="002060"/>
              </a:solidFill>
              <a:latin typeface="Times New Roman" panose="02020603050405020304" pitchFamily="18" charset="0"/>
              <a:ea typeface="SimSun" panose="02010600030101010101" pitchFamily="2" charset="-122"/>
            </a:endParaRPr>
          </a:p>
          <a:p>
            <a:pPr marL="457200" algn="just">
              <a:spcAft>
                <a:spcPts val="1000"/>
              </a:spcAft>
            </a:pPr>
            <a:r>
              <a:rPr lang="en-US" dirty="0">
                <a:solidFill>
                  <a:srgbClr val="002060"/>
                </a:solidFill>
                <a:latin typeface="Times New Roman" panose="02020603050405020304" pitchFamily="18" charset="0"/>
                <a:ea typeface="Calibri" panose="020F0502020204030204" pitchFamily="34" charset="0"/>
              </a:rPr>
              <a:t>The Mayans lived in rainforests. The weather was hot and there were lots of bugs, so it was difficult to sleep. Hammocks were perfect beds for the Mayans, because they weren’t on the ground.</a:t>
            </a:r>
            <a:endParaRPr lang="en-US" sz="1600" dirty="0">
              <a:solidFill>
                <a:srgbClr val="002060"/>
              </a:solidFill>
              <a:latin typeface="Times New Roman" panose="02020603050405020304" pitchFamily="18" charset="0"/>
              <a:ea typeface="SimSun" panose="02010600030101010101" pitchFamily="2" charset="-122"/>
            </a:endParaRPr>
          </a:p>
          <a:p>
            <a:pPr marL="457200" algn="just">
              <a:spcAft>
                <a:spcPts val="1000"/>
              </a:spcAft>
            </a:pPr>
            <a:r>
              <a:rPr lang="en-US" dirty="0">
                <a:solidFill>
                  <a:srgbClr val="002060"/>
                </a:solidFill>
                <a:latin typeface="Times New Roman" panose="02020603050405020304" pitchFamily="18" charset="0"/>
                <a:ea typeface="Calibri" panose="020F0502020204030204" pitchFamily="34" charset="0"/>
              </a:rPr>
              <a:t>At first, only people in hot countries had hammocks, but then a man called Christopher Columbus took hammocks to Europe. Soon, sailors on ships started to sleep in hammocks, because they were soft and comfortable</a:t>
            </a:r>
            <a:r>
              <a:rPr lang="en-US" dirty="0" smtClean="0">
                <a:solidFill>
                  <a:srgbClr val="002060"/>
                </a:solidFill>
                <a:latin typeface="Times New Roman" panose="02020603050405020304" pitchFamily="18" charset="0"/>
                <a:ea typeface="Calibri" panose="020F0502020204030204" pitchFamily="34" charset="0"/>
              </a:rPr>
              <a:t>.</a:t>
            </a:r>
          </a:p>
          <a:p>
            <a:pPr lvl="0" algn="just"/>
            <a:r>
              <a:rPr lang="en-US" altLang="en-US" sz="2000" dirty="0" smtClean="0">
                <a:solidFill>
                  <a:srgbClr val="002060"/>
                </a:solidFill>
                <a:latin typeface="Times New Roman" panose="02020603050405020304" pitchFamily="18" charset="0"/>
                <a:cs typeface="Times New Roman" panose="02020603050405020304" pitchFamily="18" charset="0"/>
              </a:rPr>
              <a:t>       Today</a:t>
            </a:r>
            <a:r>
              <a:rPr lang="en-US" altLang="en-US" sz="2000" dirty="0">
                <a:solidFill>
                  <a:srgbClr val="002060"/>
                </a:solidFill>
                <a:latin typeface="Times New Roman" panose="02020603050405020304" pitchFamily="18" charset="0"/>
                <a:cs typeface="Times New Roman" panose="02020603050405020304" pitchFamily="18" charset="0"/>
              </a:rPr>
              <a:t>, Mayan people in Central America still make hammocks, and people all over the world buy them to use in their backyards or </a:t>
            </a:r>
            <a:r>
              <a:rPr lang="en-US" altLang="en-US" sz="2000" dirty="0" smtClean="0">
                <a:solidFill>
                  <a:srgbClr val="002060"/>
                </a:solidFill>
                <a:latin typeface="Times New Roman" panose="02020603050405020304" pitchFamily="18" charset="0"/>
                <a:cs typeface="Times New Roman" panose="02020603050405020304" pitchFamily="18" charset="0"/>
              </a:rPr>
              <a:t>homes</a:t>
            </a:r>
            <a:r>
              <a:rPr lang="en-US" altLang="en-US" sz="2000" dirty="0">
                <a:solidFill>
                  <a:srgbClr val="002060"/>
                </a:solidFill>
                <a:latin typeface="Times New Roman" panose="02020603050405020304" pitchFamily="18" charset="0"/>
                <a:cs typeface="Times New Roman" panose="02020603050405020304" pitchFamily="18" charset="0"/>
              </a:rPr>
              <a:t>.</a:t>
            </a:r>
            <a:endParaRPr lang="en-US" altLang="en-US" dirty="0">
              <a:solidFill>
                <a:srgbClr val="002060"/>
              </a:solidFill>
              <a:latin typeface="Times New Roman" panose="02020603050405020304" pitchFamily="18" charset="0"/>
              <a:cs typeface="Times New Roman" panose="02020603050405020304" pitchFamily="18" charset="0"/>
            </a:endParaRPr>
          </a:p>
          <a:p>
            <a:pPr lvl="0" algn="just"/>
            <a:r>
              <a:rPr lang="en-US" altLang="en-US" sz="2000" dirty="0" smtClean="0">
                <a:solidFill>
                  <a:srgbClr val="002060"/>
                </a:solidFill>
                <a:latin typeface="Times New Roman" panose="02020603050405020304" pitchFamily="18" charset="0"/>
                <a:cs typeface="Times New Roman" panose="02020603050405020304" pitchFamily="18" charset="0"/>
              </a:rPr>
              <a:t>       Look </a:t>
            </a:r>
            <a:r>
              <a:rPr lang="en-US" altLang="en-US" sz="2000" dirty="0">
                <a:solidFill>
                  <a:srgbClr val="002060"/>
                </a:solidFill>
                <a:latin typeface="Times New Roman" panose="02020603050405020304" pitchFamily="18" charset="0"/>
                <a:cs typeface="Times New Roman" panose="02020603050405020304" pitchFamily="18" charset="0"/>
              </a:rPr>
              <a:t>around in Viet Nam and it is easy to see people reading, sleeping, and drinking in hammocks. They are everywhere — in people's houses, in cafes, and at the beach. Does your family have a hammock</a:t>
            </a:r>
            <a:r>
              <a:rPr lang="en-US" altLang="en-US" sz="2000" dirty="0" smtClean="0">
                <a:solidFill>
                  <a:srgbClr val="002060"/>
                </a:solidFill>
                <a:latin typeface="Times New Roman" panose="02020603050405020304" pitchFamily="18" charset="0"/>
                <a:cs typeface="Times New Roman" panose="02020603050405020304" pitchFamily="18" charset="0"/>
              </a:rPr>
              <a:t>?</a:t>
            </a:r>
            <a:endParaRPr lang="en-US" altLang="en-US"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https://img.loigiaihay.com/picture/2018/0304/hinh-32f-f-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6885" y="4488477"/>
            <a:ext cx="5187507" cy="2256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3325" y="4601210"/>
            <a:ext cx="5355772" cy="2031325"/>
          </a:xfrm>
          <a:prstGeom prst="rect">
            <a:avLst/>
          </a:prstGeom>
        </p:spPr>
        <p:txBody>
          <a:bodyPr wrap="square">
            <a:spAutoFit/>
          </a:bodyPr>
          <a:lstStyle/>
          <a:p>
            <a:pPr algn="just"/>
            <a:r>
              <a:rPr lang="en-US" b="1" dirty="0" smtClean="0">
                <a:solidFill>
                  <a:srgbClr val="00206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rPr>
              <a:t>Underline these words in the text. Guess their meanings and then check them in the </a:t>
            </a:r>
            <a:r>
              <a:rPr lang="en-US" b="1" dirty="0" smtClean="0">
                <a:solidFill>
                  <a:srgbClr val="C00000"/>
                </a:solidFill>
                <a:latin typeface="Times New Roman" panose="02020603050405020304" pitchFamily="18" charset="0"/>
                <a:cs typeface="Times New Roman" panose="02020603050405020304" pitchFamily="18" charset="0"/>
              </a:rPr>
              <a:t>dictionary.</a:t>
            </a:r>
            <a:endParaRPr lang="en-US" dirty="0" smtClean="0">
              <a:solidFill>
                <a:srgbClr val="C00000"/>
              </a:solidFill>
              <a:latin typeface="Times New Roman" panose="02020603050405020304" pitchFamily="18" charset="0"/>
              <a:cs typeface="Times New Roman" panose="02020603050405020304" pitchFamily="18" charset="0"/>
            </a:endParaRPr>
          </a:p>
          <a:p>
            <a:pPr algn="just"/>
            <a:r>
              <a:rPr lang="en-US" dirty="0" smtClean="0">
                <a:solidFill>
                  <a:srgbClr val="002060"/>
                </a:solidFill>
                <a:latin typeface="Times New Roman" panose="02020603050405020304" pitchFamily="18" charset="0"/>
                <a:cs typeface="Times New Roman" panose="02020603050405020304" pitchFamily="18" charset="0"/>
              </a:rPr>
              <a:t>heavy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nặng</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light: </a:t>
            </a:r>
            <a:r>
              <a:rPr lang="en-US" dirty="0" err="1">
                <a:solidFill>
                  <a:srgbClr val="002060"/>
                </a:solidFill>
                <a:latin typeface="Times New Roman" panose="02020603050405020304" pitchFamily="18" charset="0"/>
                <a:cs typeface="Times New Roman" panose="02020603050405020304" pitchFamily="18" charset="0"/>
              </a:rPr>
              <a:t>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sáng</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soft: </a:t>
            </a:r>
            <a:r>
              <a:rPr lang="en-US" dirty="0" err="1">
                <a:solidFill>
                  <a:srgbClr val="002060"/>
                </a:solidFill>
                <a:latin typeface="Times New Roman" panose="02020603050405020304" pitchFamily="18" charset="0"/>
                <a:cs typeface="Times New Roman" panose="02020603050405020304" pitchFamily="18" charset="0"/>
              </a:rPr>
              <a:t>mềm</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easy: </a:t>
            </a:r>
            <a:r>
              <a:rPr lang="en-US" dirty="0" err="1">
                <a:solidFill>
                  <a:srgbClr val="002060"/>
                </a:solidFill>
                <a:latin typeface="Times New Roman" panose="02020603050405020304" pitchFamily="18" charset="0"/>
                <a:cs typeface="Times New Roman" panose="02020603050405020304" pitchFamily="18" charset="0"/>
              </a:rPr>
              <a:t>dễ</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dàng</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difficult: </a:t>
            </a:r>
            <a:r>
              <a:rPr lang="en-US" dirty="0" err="1">
                <a:solidFill>
                  <a:srgbClr val="002060"/>
                </a:solidFill>
                <a:latin typeface="Times New Roman" panose="02020603050405020304" pitchFamily="18" charset="0"/>
                <a:cs typeface="Times New Roman" panose="02020603050405020304" pitchFamily="18" charset="0"/>
              </a:rPr>
              <a:t>khó</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4" name="hammo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79874" y="171994"/>
            <a:ext cx="609600" cy="60960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9677396"/>
      </p:ext>
    </p:extLst>
  </p:cSld>
  <p:clrMapOvr>
    <a:masterClrMapping/>
  </p:clrMapOvr>
  <mc:AlternateContent xmlns:mc="http://schemas.openxmlformats.org/markup-compatibility/2006" xmlns:p14="http://schemas.microsoft.com/office/powerpoint/2010/main">
    <mc:Choice Requires="p14">
      <p:transition spd="slow" p14:dur="2000" advTm="16943"/>
    </mc:Choice>
    <mc:Fallback xmlns="">
      <p:transition spd="slow" advTm="16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3549"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mod="1"/>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TIMING" val="|10.2|1.4|2.2|2.8|2.6|3.1"/>
</p:tagLst>
</file>

<file path=ppt/tags/tag3.xml><?xml version="1.0" encoding="utf-8"?>
<p:tagLst xmlns:a="http://schemas.openxmlformats.org/drawingml/2006/main" xmlns:r="http://schemas.openxmlformats.org/officeDocument/2006/relationships" xmlns:p="http://schemas.openxmlformats.org/presentationml/2006/main">
  <p:tag name="TIMING" val="|15.9|1.2|2.5|2.9|1.2|1.3|1.7|4"/>
</p:tagLst>
</file>

<file path=ppt/tags/tag4.xml><?xml version="1.0" encoding="utf-8"?>
<p:tagLst xmlns:a="http://schemas.openxmlformats.org/drawingml/2006/main" xmlns:r="http://schemas.openxmlformats.org/officeDocument/2006/relationships" xmlns:p="http://schemas.openxmlformats.org/presentationml/2006/main">
  <p:tag name="TIMING" val="|25.7|3|3.1|3|1.6"/>
</p:tagLst>
</file>

<file path=ppt/tags/tag5.xml><?xml version="1.0" encoding="utf-8"?>
<p:tagLst xmlns:a="http://schemas.openxmlformats.org/drawingml/2006/main" xmlns:r="http://schemas.openxmlformats.org/officeDocument/2006/relationships" xmlns:p="http://schemas.openxmlformats.org/presentationml/2006/main">
  <p:tag name="TIMING" val="|37.5|4|3.5|2.9|2.7"/>
</p:tagLst>
</file>

<file path=ppt/tags/tag6.xml><?xml version="1.0" encoding="utf-8"?>
<p:tagLst xmlns:a="http://schemas.openxmlformats.org/drawingml/2006/main" xmlns:r="http://schemas.openxmlformats.org/officeDocument/2006/relationships" xmlns:p="http://schemas.openxmlformats.org/presentationml/2006/main">
  <p:tag name="TIMING" val="|46.7|18.5|13.2"/>
</p:tagLst>
</file>

<file path=ppt/tags/tag7.xml><?xml version="1.0" encoding="utf-8"?>
<p:tagLst xmlns:a="http://schemas.openxmlformats.org/drawingml/2006/main" xmlns:r="http://schemas.openxmlformats.org/officeDocument/2006/relationships" xmlns:p="http://schemas.openxmlformats.org/presentationml/2006/main">
  <p:tag name="TIMING" val="|24.9|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1193</TotalTime>
  <Words>1149</Words>
  <Application>Microsoft Office PowerPoint</Application>
  <PresentationFormat>Widescreen</PresentationFormat>
  <Paragraphs>152</Paragraphs>
  <Slides>14</Slides>
  <Notes>0</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SimSun</vt:lpstr>
      <vt:lpstr>Arial</vt:lpstr>
      <vt:lpstr>BlinkMacSystemFont</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161</cp:revision>
  <dcterms:created xsi:type="dcterms:W3CDTF">2021-08-04T13:01:19Z</dcterms:created>
  <dcterms:modified xsi:type="dcterms:W3CDTF">2021-10-04T01:28:33Z</dcterms:modified>
</cp:coreProperties>
</file>